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67"/>
  </p:notesMasterIdLst>
  <p:handoutMasterIdLst>
    <p:handoutMasterId r:id="rId68"/>
  </p:handoutMasterIdLst>
  <p:sldIdLst>
    <p:sldId id="270" r:id="rId2"/>
    <p:sldId id="271" r:id="rId3"/>
    <p:sldId id="389" r:id="rId4"/>
    <p:sldId id="390" r:id="rId5"/>
    <p:sldId id="391" r:id="rId6"/>
    <p:sldId id="392" r:id="rId7"/>
    <p:sldId id="393" r:id="rId8"/>
    <p:sldId id="394" r:id="rId9"/>
    <p:sldId id="395" r:id="rId10"/>
    <p:sldId id="396" r:id="rId11"/>
    <p:sldId id="401" r:id="rId12"/>
    <p:sldId id="397" r:id="rId13"/>
    <p:sldId id="400" r:id="rId14"/>
    <p:sldId id="398" r:id="rId15"/>
    <p:sldId id="399" r:id="rId16"/>
    <p:sldId id="402" r:id="rId17"/>
    <p:sldId id="403" r:id="rId18"/>
    <p:sldId id="404" r:id="rId19"/>
    <p:sldId id="407" r:id="rId20"/>
    <p:sldId id="406" r:id="rId21"/>
    <p:sldId id="408" r:id="rId22"/>
    <p:sldId id="409" r:id="rId23"/>
    <p:sldId id="410" r:id="rId24"/>
    <p:sldId id="411" r:id="rId25"/>
    <p:sldId id="412" r:id="rId26"/>
    <p:sldId id="414" r:id="rId27"/>
    <p:sldId id="413" r:id="rId28"/>
    <p:sldId id="415" r:id="rId29"/>
    <p:sldId id="453" r:id="rId30"/>
    <p:sldId id="417" r:id="rId31"/>
    <p:sldId id="418" r:id="rId32"/>
    <p:sldId id="420" r:id="rId33"/>
    <p:sldId id="421" r:id="rId34"/>
    <p:sldId id="422" r:id="rId35"/>
    <p:sldId id="423" r:id="rId36"/>
    <p:sldId id="424" r:id="rId37"/>
    <p:sldId id="426" r:id="rId38"/>
    <p:sldId id="425" r:id="rId39"/>
    <p:sldId id="431" r:id="rId40"/>
    <p:sldId id="427" r:id="rId41"/>
    <p:sldId id="428" r:id="rId42"/>
    <p:sldId id="432" r:id="rId43"/>
    <p:sldId id="433" r:id="rId44"/>
    <p:sldId id="429" r:id="rId45"/>
    <p:sldId id="430" r:id="rId46"/>
    <p:sldId id="435" r:id="rId47"/>
    <p:sldId id="434" r:id="rId48"/>
    <p:sldId id="438" r:id="rId49"/>
    <p:sldId id="436" r:id="rId50"/>
    <p:sldId id="441" r:id="rId51"/>
    <p:sldId id="437" r:id="rId52"/>
    <p:sldId id="439" r:id="rId53"/>
    <p:sldId id="442" r:id="rId54"/>
    <p:sldId id="444" r:id="rId55"/>
    <p:sldId id="443" r:id="rId56"/>
    <p:sldId id="445" r:id="rId57"/>
    <p:sldId id="446" r:id="rId58"/>
    <p:sldId id="447" r:id="rId59"/>
    <p:sldId id="448" r:id="rId60"/>
    <p:sldId id="449" r:id="rId61"/>
    <p:sldId id="450" r:id="rId62"/>
    <p:sldId id="451" r:id="rId63"/>
    <p:sldId id="452" r:id="rId64"/>
    <p:sldId id="388" r:id="rId65"/>
    <p:sldId id="298" r:id="rId6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Maureen Steddin" initials="MS [2]" lastIdx="1" clrIdx="7">
    <p:extLst/>
  </p:cmAuthor>
  <p:cmAuthor id="1" name="Ruchi Sachdev" initials="" lastIdx="8" clrIdx="1"/>
  <p:cmAuthor id="8" name="Maureen Steddin" initials="MS [3]" lastIdx="1" clrIdx="8">
    <p:extLst/>
  </p:cmAuthor>
  <p:cmAuthor id="2" name="Sarah Reusché" initials="" lastIdx="13" clrIdx="2"/>
  <p:cmAuthor id="9" name="Maureen Steddin" initials="MS [4]" lastIdx="1" clrIdx="9">
    <p:extLst/>
  </p:cmAuthor>
  <p:cmAuthor id="3" name="Nitin Shankar" initials="" lastIdx="6" clrIdx="3"/>
  <p:cmAuthor id="10" name="Maureen Steddin" initials="MS [5]" lastIdx="1" clrIdx="10">
    <p:extLst/>
  </p:cmAuthor>
  <p:cmAuthor id="4" name="Kristen Flathman" initials="" lastIdx="1" clrIdx="4"/>
  <p:cmAuthor id="5" name="Ben Schroeter" initials="" lastIdx="0" clrIdx="5"/>
  <p:cmAuthor id="6" name="Maureen Steddin" initials="MS" lastIdx="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7" autoAdjust="0"/>
    <p:restoredTop sz="86551" autoAdjust="0"/>
  </p:normalViewPr>
  <p:slideViewPr>
    <p:cSldViewPr snapToGrid="0" snapToObjects="1">
      <p:cViewPr varScale="1">
        <p:scale>
          <a:sx n="64" d="100"/>
          <a:sy n="64" d="100"/>
        </p:scale>
        <p:origin x="864"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9/11/2019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4250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lang="en-US" sz="1200" b="0" i="0" u="none" strike="noStrike" cap="none" dirty="0">
              <a:solidFill>
                <a:schemeClr val="dk1"/>
              </a:solidFill>
              <a:latin typeface="Arial"/>
              <a:ea typeface="Arial"/>
              <a:cs typeface="Arial"/>
              <a:sym typeface="Arial"/>
            </a:endParaRPr>
          </a:p>
        </p:txBody>
      </p:sp>
      <p:sp>
        <p:nvSpPr>
          <p:cNvPr id="203" name="Shape 20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13998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95152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43799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SKU -&gt; </a:t>
            </a:r>
            <a:r>
              <a:rPr lang="en-US" dirty="0" err="1" smtClean="0"/>
              <a:t>sKU_description</a:t>
            </a:r>
            <a:r>
              <a:rPr lang="en-US" dirty="0" smtClean="0"/>
              <a:t>, department, buyer</a:t>
            </a:r>
          </a:p>
          <a:p>
            <a:r>
              <a:rPr lang="en-US" dirty="0" smtClean="0"/>
              <a:t>Buyer -&gt; department</a:t>
            </a:r>
          </a:p>
          <a:p>
            <a:r>
              <a:rPr lang="en-US" dirty="0" err="1" smtClean="0"/>
              <a:t>Sku_description</a:t>
            </a:r>
            <a:r>
              <a:rPr lang="en-US" dirty="0" smtClean="0"/>
              <a:t> -&gt;</a:t>
            </a:r>
            <a:r>
              <a:rPr lang="en-US" baseline="0" dirty="0" smtClean="0"/>
              <a:t> </a:t>
            </a:r>
            <a:r>
              <a:rPr lang="en-US" baseline="0" dirty="0" err="1" smtClean="0"/>
              <a:t>sku</a:t>
            </a:r>
            <a:r>
              <a:rPr lang="en-US" baseline="0" dirty="0" smtClean="0"/>
              <a:t>, buyer, department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29075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the class the determine the functional dependencies here?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64398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1NF</a:t>
            </a:r>
            <a:r>
              <a:rPr lang="en-US" baseline="0" dirty="0" smtClean="0"/>
              <a:t> ..see that we have a primary key which is the </a:t>
            </a:r>
            <a:r>
              <a:rPr lang="en-US" baseline="0" smtClean="0"/>
              <a:t>1nf rule</a:t>
            </a:r>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3352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841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65</a:t>
            </a:fld>
            <a:endParaRPr lang="en-US" dirty="0"/>
          </a:p>
        </p:txBody>
      </p:sp>
    </p:spTree>
    <p:extLst>
      <p:ext uri="{BB962C8B-B14F-4D97-AF65-F5344CB8AC3E}">
        <p14:creationId xmlns:p14="http://schemas.microsoft.com/office/powerpoint/2010/main" val="933262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ront-Pag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3792" y="2"/>
            <a:ext cx="2086923" cy="2663101"/>
          </a:xfrm>
          <a:prstGeom prst="rect">
            <a:avLst/>
          </a:prstGeom>
        </p:spPr>
      </p:pic>
      <p:sp>
        <p:nvSpPr>
          <p:cNvPr id="9" name="Text Placeholder 8"/>
          <p:cNvSpPr>
            <a:spLocks noGrp="1"/>
          </p:cNvSpPr>
          <p:nvPr>
            <p:ph type="body" sz="quarter" idx="10" hasCustomPrompt="1"/>
          </p:nvPr>
        </p:nvSpPr>
        <p:spPr>
          <a:xfrm>
            <a:off x="1066800" y="2772606"/>
            <a:ext cx="10183915" cy="933731"/>
          </a:xfrm>
        </p:spPr>
        <p:txBody>
          <a:bodyPr>
            <a:noAutofit/>
          </a:bodyPr>
          <a:lstStyle>
            <a:lvl1pPr marL="0" indent="0">
              <a:buNone/>
              <a:defRPr sz="4500" b="1" baseline="0">
                <a:solidFill>
                  <a:srgbClr val="FF2E2E"/>
                </a:solidFill>
                <a:latin typeface="Arial" panose="020B0604020202020204" pitchFamily="34" charset="0"/>
                <a:cs typeface="Arial" panose="020B0604020202020204" pitchFamily="34" charset="0"/>
              </a:defRPr>
            </a:lvl1pPr>
          </a:lstStyle>
          <a:p>
            <a:pPr lvl="0"/>
            <a:r>
              <a:rPr lang="en-US" dirty="0"/>
              <a:t>Lorem – Ipsum.</a:t>
            </a:r>
          </a:p>
        </p:txBody>
      </p:sp>
      <p:cxnSp>
        <p:nvCxnSpPr>
          <p:cNvPr id="13" name="Straight Connector 12"/>
          <p:cNvCxnSpPr/>
          <p:nvPr/>
        </p:nvCxnSpPr>
        <p:spPr>
          <a:xfrm>
            <a:off x="3216277" y="6305796"/>
            <a:ext cx="7947025"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1" hasCustomPrompt="1"/>
          </p:nvPr>
        </p:nvSpPr>
        <p:spPr>
          <a:xfrm>
            <a:off x="1066800" y="3940644"/>
            <a:ext cx="10183915" cy="399945"/>
          </a:xfrm>
        </p:spPr>
        <p:txBody>
          <a:bodyPr>
            <a:noAutofit/>
          </a:bodyPr>
          <a:lstStyle>
            <a:lvl1pPr marL="0" indent="0">
              <a:lnSpc>
                <a:spcPct val="100000"/>
              </a:lnSpc>
              <a:buNone/>
              <a:defRPr sz="2100" baseline="0">
                <a:solidFill>
                  <a:srgbClr val="FF6131"/>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endParaRPr lang="en-US"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1" y="6162527"/>
            <a:ext cx="1877003" cy="319457"/>
          </a:xfrm>
          <a:prstGeom prst="rect">
            <a:avLst/>
          </a:prstGeom>
        </p:spPr>
      </p:pic>
      <p:cxnSp>
        <p:nvCxnSpPr>
          <p:cNvPr id="21" name="Straight Connector 20"/>
          <p:cNvCxnSpPr/>
          <p:nvPr/>
        </p:nvCxnSpPr>
        <p:spPr>
          <a:xfrm>
            <a:off x="3216277" y="6410696"/>
            <a:ext cx="7947025"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2" y="434345"/>
            <a:ext cx="665719" cy="660775"/>
          </a:xfrm>
          <a:prstGeom prst="rect">
            <a:avLst/>
          </a:prstGeom>
        </p:spPr>
      </p:pic>
    </p:spTree>
    <p:extLst>
      <p:ext uri="{BB962C8B-B14F-4D97-AF65-F5344CB8AC3E}">
        <p14:creationId xmlns:p14="http://schemas.microsoft.com/office/powerpoint/2010/main" val="421139859"/>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5120" userDrawn="1">
          <p15:clr>
            <a:srgbClr val="FBAE40"/>
          </p15:clr>
        </p15:guide>
        <p15:guide id="3" pos="896" userDrawn="1">
          <p15:clr>
            <a:srgbClr val="FBAE40"/>
          </p15:clr>
        </p15:guide>
        <p15:guide id="4" pos="93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 name="Straight Connector 5"/>
          <p:cNvCxnSpPr/>
          <p:nvPr/>
        </p:nvCxnSpPr>
        <p:spPr>
          <a:xfrm>
            <a:off x="3254376" y="6305796"/>
            <a:ext cx="79089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104901" y="6162527"/>
            <a:ext cx="1877003" cy="319457"/>
          </a:xfrm>
          <a:prstGeom prst="rect">
            <a:avLst/>
          </a:prstGeom>
        </p:spPr>
      </p:pic>
      <p:cxnSp>
        <p:nvCxnSpPr>
          <p:cNvPr id="8" name="Straight Connector 7"/>
          <p:cNvCxnSpPr/>
          <p:nvPr/>
        </p:nvCxnSpPr>
        <p:spPr>
          <a:xfrm>
            <a:off x="3254376" y="6410696"/>
            <a:ext cx="79089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6802" y="434345"/>
            <a:ext cx="665719" cy="660775"/>
          </a:xfrm>
          <a:prstGeom prst="rect">
            <a:avLst/>
          </a:prstGeom>
        </p:spPr>
      </p:pic>
      <p:pic>
        <p:nvPicPr>
          <p:cNvPr id="10" name="Picture 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163792" y="2"/>
            <a:ext cx="2086923" cy="2663101"/>
          </a:xfrm>
          <a:prstGeom prst="rect">
            <a:avLst/>
          </a:prstGeom>
        </p:spPr>
      </p:pic>
    </p:spTree>
    <p:extLst>
      <p:ext uri="{BB962C8B-B14F-4D97-AF65-F5344CB8AC3E}">
        <p14:creationId xmlns:p14="http://schemas.microsoft.com/office/powerpoint/2010/main" val="3337122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365760" y="320040"/>
            <a:ext cx="11430000" cy="6217920"/>
          </a:xfrm>
          <a:prstGeom prst="rect">
            <a:avLst/>
          </a:prstGeom>
          <a:solidFill>
            <a:srgbClr val="FFF3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Title 1"/>
          <p:cNvSpPr>
            <a:spLocks noGrp="1"/>
          </p:cNvSpPr>
          <p:nvPr>
            <p:ph type="title" hasCustomPrompt="1"/>
          </p:nvPr>
        </p:nvSpPr>
        <p:spPr>
          <a:xfrm>
            <a:off x="831850" y="1280160"/>
            <a:ext cx="3457517" cy="1569918"/>
          </a:xfrm>
        </p:spPr>
        <p:txBody>
          <a:bodyPr anchor="b">
            <a:normAutofit/>
          </a:bodyPr>
          <a:lstStyle>
            <a:lvl1pPr>
              <a:defRPr sz="4050" b="1" baseline="0"/>
            </a:lvl1pPr>
          </a:lstStyle>
          <a:p>
            <a:r>
              <a:rPr lang="en-US" dirty="0"/>
              <a:t>Section </a:t>
            </a:r>
            <a:br>
              <a:rPr lang="en-US" dirty="0"/>
            </a:br>
            <a:r>
              <a:rPr lang="en-US" dirty="0"/>
              <a:t>Header.</a:t>
            </a:r>
          </a:p>
        </p:txBody>
      </p:sp>
      <p:sp>
        <p:nvSpPr>
          <p:cNvPr id="10" name="Text Placeholder 2"/>
          <p:cNvSpPr>
            <a:spLocks noGrp="1"/>
          </p:cNvSpPr>
          <p:nvPr>
            <p:ph type="body" idx="1" hasCustomPrompt="1"/>
          </p:nvPr>
        </p:nvSpPr>
        <p:spPr>
          <a:xfrm>
            <a:off x="838201" y="2993350"/>
            <a:ext cx="3457516" cy="2635554"/>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50">
                <a:solidFill>
                  <a:srgbClr val="100F5E"/>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More text for section breaker</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More text for section breaker</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More text for section breaker</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More text for section breaker</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More text for section breaker</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More text for section breaker</a:t>
            </a:r>
          </a:p>
          <a:p>
            <a:pPr lvl="0"/>
            <a:endParaRPr lang="en-US" dirty="0"/>
          </a:p>
        </p:txBody>
      </p:sp>
      <p:sp>
        <p:nvSpPr>
          <p:cNvPr id="11" name="Footer Placeholder 4"/>
          <p:cNvSpPr>
            <a:spLocks noGrp="1"/>
          </p:cNvSpPr>
          <p:nvPr>
            <p:ph type="ftr" sz="quarter" idx="11"/>
          </p:nvPr>
        </p:nvSpPr>
        <p:spPr>
          <a:xfrm>
            <a:off x="838200" y="6040187"/>
            <a:ext cx="10515600" cy="365125"/>
          </a:xfrm>
        </p:spPr>
        <p:txBody>
          <a:bodyPr/>
          <a:lstStyle/>
          <a:p>
            <a:endParaRPr lang="en-US"/>
          </a:p>
        </p:txBody>
      </p:sp>
      <p:cxnSp>
        <p:nvCxnSpPr>
          <p:cNvPr id="12" name="Straight Connector 11"/>
          <p:cNvCxnSpPr/>
          <p:nvPr/>
        </p:nvCxnSpPr>
        <p:spPr>
          <a:xfrm>
            <a:off x="2987674" y="6183456"/>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6040187"/>
            <a:ext cx="1877003" cy="319457"/>
          </a:xfrm>
          <a:prstGeom prst="rect">
            <a:avLst/>
          </a:prstGeom>
        </p:spPr>
      </p:pic>
      <p:cxnSp>
        <p:nvCxnSpPr>
          <p:cNvPr id="14" name="Straight Connector 13"/>
          <p:cNvCxnSpPr/>
          <p:nvPr/>
        </p:nvCxnSpPr>
        <p:spPr>
          <a:xfrm>
            <a:off x="2987674" y="6288356"/>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sp>
        <p:nvSpPr>
          <p:cNvPr id="15" name="Picture Placeholder 12"/>
          <p:cNvSpPr>
            <a:spLocks noGrp="1"/>
          </p:cNvSpPr>
          <p:nvPr>
            <p:ph type="pic" sz="quarter" idx="12" hasCustomPrompt="1"/>
          </p:nvPr>
        </p:nvSpPr>
        <p:spPr>
          <a:xfrm>
            <a:off x="5403274" y="1279527"/>
            <a:ext cx="5950527" cy="4349379"/>
          </a:xfrm>
          <a:noFill/>
          <a:ln>
            <a:solidFill>
              <a:srgbClr val="FF2E2E"/>
            </a:solidFill>
          </a:ln>
        </p:spPr>
        <p:txBody>
          <a:bodyPr>
            <a:normAutofit/>
          </a:bodyPr>
          <a:lstStyle>
            <a:lvl1pPr marL="0" indent="0">
              <a:buNone/>
              <a:defRPr sz="1350">
                <a:solidFill>
                  <a:srgbClr val="100F5E"/>
                </a:solidFill>
              </a:defRPr>
            </a:lvl1pPr>
          </a:lstStyle>
          <a:p>
            <a:r>
              <a:rPr lang="en-US" dirty="0"/>
              <a:t>Add image here</a:t>
            </a:r>
          </a:p>
        </p:txBody>
      </p:sp>
    </p:spTree>
    <p:extLst>
      <p:ext uri="{BB962C8B-B14F-4D97-AF65-F5344CB8AC3E}">
        <p14:creationId xmlns:p14="http://schemas.microsoft.com/office/powerpoint/2010/main" val="41043415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SzPct val="25000"/>
            </a:pPr>
            <a:fld id="{00000000-1234-1234-1234-123412341234}" type="slidenum">
              <a:rPr lang="en-US" smtClean="0">
                <a:solidFill>
                  <a:schemeClr val="lt1"/>
                </a:solidFill>
              </a:rPr>
              <a:pPr>
                <a:buSzPct val="25000"/>
              </a:pPr>
              <a:t>‹#›</a:t>
            </a:fld>
            <a:endParaRPr lang="en-US" dirty="0">
              <a:solidFill>
                <a:schemeClr val="lt1"/>
              </a:solidFill>
            </a:endParaRPr>
          </a:p>
        </p:txBody>
      </p:sp>
    </p:spTree>
    <p:extLst>
      <p:ext uri="{BB962C8B-B14F-4D97-AF65-F5344CB8AC3E}">
        <p14:creationId xmlns:p14="http://schemas.microsoft.com/office/powerpoint/2010/main" val="29404178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mtClean="0">
                <a:solidFill>
                  <a:schemeClr val="lt1"/>
                </a:solidFill>
              </a:rPr>
              <a:pPr>
                <a:buSzPct val="25000"/>
              </a:pPr>
              <a:t>‹#›</a:t>
            </a:fld>
            <a:endParaRPr lang="en-US" dirty="0">
              <a:solidFill>
                <a:schemeClr val="lt1"/>
              </a:solidFill>
            </a:endParaRPr>
          </a:p>
        </p:txBody>
      </p:sp>
    </p:spTree>
    <p:extLst>
      <p:ext uri="{BB962C8B-B14F-4D97-AF65-F5344CB8AC3E}">
        <p14:creationId xmlns:p14="http://schemas.microsoft.com/office/powerpoint/2010/main" val="10629726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SzPct val="25000"/>
            </a:pPr>
            <a:fld id="{00000000-1234-1234-1234-123412341234}" type="slidenum">
              <a:rPr lang="en-US" smtClean="0">
                <a:solidFill>
                  <a:schemeClr val="lt1"/>
                </a:solidFill>
              </a:rPr>
              <a:pPr>
                <a:buSzPct val="25000"/>
              </a:pPr>
              <a:t>‹#›</a:t>
            </a:fld>
            <a:endParaRPr lang="en-US" dirty="0">
              <a:solidFill>
                <a:schemeClr val="lt1"/>
              </a:solidFill>
            </a:endParaRPr>
          </a:p>
        </p:txBody>
      </p:sp>
    </p:spTree>
    <p:extLst>
      <p:ext uri="{BB962C8B-B14F-4D97-AF65-F5344CB8AC3E}">
        <p14:creationId xmlns:p14="http://schemas.microsoft.com/office/powerpoint/2010/main" val="39001942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mtClean="0">
                <a:solidFill>
                  <a:schemeClr val="lt1"/>
                </a:solidFill>
              </a:rPr>
              <a:pPr>
                <a:buSzPct val="25000"/>
              </a:pPr>
              <a:t>‹#›</a:t>
            </a:fld>
            <a:endParaRPr lang="en-US" dirty="0">
              <a:solidFill>
                <a:schemeClr val="lt1"/>
              </a:solidFill>
            </a:endParaRPr>
          </a:p>
        </p:txBody>
      </p:sp>
    </p:spTree>
    <p:extLst>
      <p:ext uri="{BB962C8B-B14F-4D97-AF65-F5344CB8AC3E}">
        <p14:creationId xmlns:p14="http://schemas.microsoft.com/office/powerpoint/2010/main" val="53254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A04DBE-03F2-48F2-86D7-419B7FD1064A}"/>
              </a:ext>
            </a:extLst>
          </p:cNvPr>
          <p:cNvSpPr>
            <a:spLocks noGrp="1"/>
          </p:cNvSpPr>
          <p:nvPr>
            <p:ph type="title"/>
          </p:nvPr>
        </p:nvSpPr>
        <p:spPr/>
        <p:txBody>
          <a:bodyPr/>
          <a:lstStyle/>
          <a:p>
            <a:r>
              <a:rPr lang="en-US" smtClean="0"/>
              <a:t>Click to edit Master title style</a:t>
            </a:r>
            <a:endParaRPr lang="en-GB"/>
          </a:p>
        </p:txBody>
      </p:sp>
      <p:sp>
        <p:nvSpPr>
          <p:cNvPr id="7" name="Picture Placeholder 6">
            <a:extLst>
              <a:ext uri="{FF2B5EF4-FFF2-40B4-BE49-F238E27FC236}">
                <a16:creationId xmlns:a16="http://schemas.microsoft.com/office/drawing/2014/main" xmlns="" id="{05A750D3-518D-4B09-9ED3-0F3D85C9B820}"/>
              </a:ext>
            </a:extLst>
          </p:cNvPr>
          <p:cNvSpPr>
            <a:spLocks noGrp="1"/>
          </p:cNvSpPr>
          <p:nvPr>
            <p:ph type="pic" sz="quarter" idx="13"/>
          </p:nvPr>
        </p:nvSpPr>
        <p:spPr>
          <a:xfrm>
            <a:off x="838200" y="1985963"/>
            <a:ext cx="10515600" cy="4152900"/>
          </a:xfrm>
        </p:spPr>
        <p:txBody>
          <a:bodyPr/>
          <a:lstStyle/>
          <a:p>
            <a:r>
              <a:rPr lang="en-US" smtClean="0"/>
              <a:t>Click icon to add picture</a:t>
            </a:r>
            <a:endParaRPr lang="en-GB"/>
          </a:p>
        </p:txBody>
      </p:sp>
      <p:sp>
        <p:nvSpPr>
          <p:cNvPr id="8" name="Footer Placeholder 4">
            <a:extLst>
              <a:ext uri="{FF2B5EF4-FFF2-40B4-BE49-F238E27FC236}">
                <a16:creationId xmlns:a16="http://schemas.microsoft.com/office/drawing/2014/main" xmlns="" id="{B182B466-C9C9-4B8C-8A99-5D75CE24AE7D}"/>
              </a:ext>
            </a:extLst>
          </p:cNvPr>
          <p:cNvSpPr>
            <a:spLocks noGrp="1"/>
          </p:cNvSpPr>
          <p:nvPr>
            <p:ph type="ftr" sz="quarter" idx="11"/>
          </p:nvPr>
        </p:nvSpPr>
        <p:spPr>
          <a:xfrm>
            <a:off x="838200" y="6310314"/>
            <a:ext cx="10515600" cy="365125"/>
          </a:xfrm>
        </p:spPr>
        <p:txBody>
          <a:bodyPr/>
          <a:lstStyle/>
          <a:p>
            <a:endParaRPr lang="en-US"/>
          </a:p>
        </p:txBody>
      </p:sp>
      <p:cxnSp>
        <p:nvCxnSpPr>
          <p:cNvPr id="9" name="Straight Connector 8">
            <a:extLst>
              <a:ext uri="{FF2B5EF4-FFF2-40B4-BE49-F238E27FC236}">
                <a16:creationId xmlns:a16="http://schemas.microsoft.com/office/drawing/2014/main" xmlns="" id="{8915D25C-CB26-424B-8090-FAF7B4FE45B2}"/>
              </a:ext>
            </a:extLst>
          </p:cNvPr>
          <p:cNvCxnSpPr/>
          <p:nvPr/>
        </p:nvCxnSpPr>
        <p:spPr>
          <a:xfrm>
            <a:off x="2987674" y="6453583"/>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4404B3F8-19F8-424F-99E7-77F7619A2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6310314"/>
            <a:ext cx="1877003" cy="319457"/>
          </a:xfrm>
          <a:prstGeom prst="rect">
            <a:avLst/>
          </a:prstGeom>
        </p:spPr>
      </p:pic>
      <p:cxnSp>
        <p:nvCxnSpPr>
          <p:cNvPr id="11" name="Straight Connector 10">
            <a:extLst>
              <a:ext uri="{FF2B5EF4-FFF2-40B4-BE49-F238E27FC236}">
                <a16:creationId xmlns:a16="http://schemas.microsoft.com/office/drawing/2014/main" xmlns="" id="{056E5762-9D16-4489-A316-BC2EB2C957E9}"/>
              </a:ext>
            </a:extLst>
          </p:cNvPr>
          <p:cNvCxnSpPr/>
          <p:nvPr/>
        </p:nvCxnSpPr>
        <p:spPr>
          <a:xfrm>
            <a:off x="2987674" y="6558483"/>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5975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icture (No head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xmlns="" id="{18DBE43E-7596-4F7C-83E3-65E31A4F4750}"/>
              </a:ext>
            </a:extLst>
          </p:cNvPr>
          <p:cNvSpPr>
            <a:spLocks noGrp="1"/>
          </p:cNvSpPr>
          <p:nvPr>
            <p:ph type="pic" sz="quarter" idx="13"/>
          </p:nvPr>
        </p:nvSpPr>
        <p:spPr>
          <a:xfrm>
            <a:off x="838200" y="469902"/>
            <a:ext cx="10515600" cy="5643563"/>
          </a:xfrm>
        </p:spPr>
        <p:txBody>
          <a:bodyPr/>
          <a:lstStyle/>
          <a:p>
            <a:r>
              <a:rPr lang="en-US" smtClean="0"/>
              <a:t>Click icon to add picture</a:t>
            </a:r>
            <a:endParaRPr lang="en-GB"/>
          </a:p>
        </p:txBody>
      </p:sp>
      <p:sp>
        <p:nvSpPr>
          <p:cNvPr id="12" name="Footer Placeholder 4">
            <a:extLst>
              <a:ext uri="{FF2B5EF4-FFF2-40B4-BE49-F238E27FC236}">
                <a16:creationId xmlns:a16="http://schemas.microsoft.com/office/drawing/2014/main" xmlns="" id="{809FDEF4-5429-4D68-93A2-9C81C3C2709E}"/>
              </a:ext>
            </a:extLst>
          </p:cNvPr>
          <p:cNvSpPr>
            <a:spLocks noGrp="1"/>
          </p:cNvSpPr>
          <p:nvPr>
            <p:ph type="ftr" sz="quarter" idx="11"/>
          </p:nvPr>
        </p:nvSpPr>
        <p:spPr>
          <a:xfrm>
            <a:off x="838200" y="6205539"/>
            <a:ext cx="10515600" cy="365125"/>
          </a:xfrm>
        </p:spPr>
        <p:txBody>
          <a:bodyPr/>
          <a:lstStyle/>
          <a:p>
            <a:endParaRPr lang="en-US"/>
          </a:p>
        </p:txBody>
      </p:sp>
      <p:cxnSp>
        <p:nvCxnSpPr>
          <p:cNvPr id="13" name="Straight Connector 12">
            <a:extLst>
              <a:ext uri="{FF2B5EF4-FFF2-40B4-BE49-F238E27FC236}">
                <a16:creationId xmlns:a16="http://schemas.microsoft.com/office/drawing/2014/main" xmlns="" id="{62FF5666-EEAF-46E1-BD5C-E8498DE3B799}"/>
              </a:ext>
            </a:extLst>
          </p:cNvPr>
          <p:cNvCxnSpPr/>
          <p:nvPr/>
        </p:nvCxnSpPr>
        <p:spPr>
          <a:xfrm>
            <a:off x="2987674" y="6348808"/>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xmlns="" id="{7F68B64C-BE3B-4CDC-8EBC-91A876075E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6205539"/>
            <a:ext cx="1877003" cy="319457"/>
          </a:xfrm>
          <a:prstGeom prst="rect">
            <a:avLst/>
          </a:prstGeom>
        </p:spPr>
      </p:pic>
      <p:cxnSp>
        <p:nvCxnSpPr>
          <p:cNvPr id="15" name="Straight Connector 14">
            <a:extLst>
              <a:ext uri="{FF2B5EF4-FFF2-40B4-BE49-F238E27FC236}">
                <a16:creationId xmlns:a16="http://schemas.microsoft.com/office/drawing/2014/main" xmlns="" id="{266AD0D0-6D80-4657-9C51-A72869ED962F}"/>
              </a:ext>
            </a:extLst>
          </p:cNvPr>
          <p:cNvCxnSpPr/>
          <p:nvPr/>
        </p:nvCxnSpPr>
        <p:spPr>
          <a:xfrm>
            <a:off x="2987674" y="6453708"/>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1280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bject (No headin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xmlns="" id="{809FDEF4-5429-4D68-93A2-9C81C3C2709E}"/>
              </a:ext>
            </a:extLst>
          </p:cNvPr>
          <p:cNvSpPr>
            <a:spLocks noGrp="1"/>
          </p:cNvSpPr>
          <p:nvPr>
            <p:ph type="ftr" sz="quarter" idx="11"/>
          </p:nvPr>
        </p:nvSpPr>
        <p:spPr>
          <a:xfrm>
            <a:off x="838200" y="6205539"/>
            <a:ext cx="10515600" cy="365125"/>
          </a:xfrm>
        </p:spPr>
        <p:txBody>
          <a:bodyPr/>
          <a:lstStyle/>
          <a:p>
            <a:endParaRPr lang="en-US"/>
          </a:p>
        </p:txBody>
      </p:sp>
      <p:cxnSp>
        <p:nvCxnSpPr>
          <p:cNvPr id="13" name="Straight Connector 12">
            <a:extLst>
              <a:ext uri="{FF2B5EF4-FFF2-40B4-BE49-F238E27FC236}">
                <a16:creationId xmlns:a16="http://schemas.microsoft.com/office/drawing/2014/main" xmlns="" id="{62FF5666-EEAF-46E1-BD5C-E8498DE3B799}"/>
              </a:ext>
            </a:extLst>
          </p:cNvPr>
          <p:cNvCxnSpPr/>
          <p:nvPr/>
        </p:nvCxnSpPr>
        <p:spPr>
          <a:xfrm>
            <a:off x="2987674" y="6348808"/>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xmlns="" id="{7F68B64C-BE3B-4CDC-8EBC-91A876075E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6205539"/>
            <a:ext cx="1877003" cy="319457"/>
          </a:xfrm>
          <a:prstGeom prst="rect">
            <a:avLst/>
          </a:prstGeom>
        </p:spPr>
      </p:pic>
      <p:cxnSp>
        <p:nvCxnSpPr>
          <p:cNvPr id="15" name="Straight Connector 14">
            <a:extLst>
              <a:ext uri="{FF2B5EF4-FFF2-40B4-BE49-F238E27FC236}">
                <a16:creationId xmlns:a16="http://schemas.microsoft.com/office/drawing/2014/main" xmlns="" id="{266AD0D0-6D80-4657-9C51-A72869ED962F}"/>
              </a:ext>
            </a:extLst>
          </p:cNvPr>
          <p:cNvCxnSpPr/>
          <p:nvPr/>
        </p:nvCxnSpPr>
        <p:spPr>
          <a:xfrm>
            <a:off x="2987674" y="6453708"/>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7493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Rectangle 8"/>
          <p:cNvSpPr/>
          <p:nvPr/>
        </p:nvSpPr>
        <p:spPr>
          <a:xfrm>
            <a:off x="365760" y="320040"/>
            <a:ext cx="11430000" cy="6217920"/>
          </a:xfrm>
          <a:prstGeom prst="rect">
            <a:avLst/>
          </a:prstGeom>
          <a:solidFill>
            <a:srgbClr val="FFF3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838200" y="788565"/>
            <a:ext cx="10515600" cy="1090113"/>
          </a:xfrm>
        </p:spPr>
        <p:txBody>
          <a:bodyPr>
            <a:normAutofit/>
          </a:bodyPr>
          <a:lstStyle>
            <a:lvl1pPr>
              <a:defRPr sz="3600" b="1" baseline="0"/>
            </a:lvl1pPr>
          </a:lstStyle>
          <a:p>
            <a:r>
              <a:rPr lang="en-US" dirty="0"/>
              <a:t>Main title.</a:t>
            </a:r>
          </a:p>
        </p:txBody>
      </p:sp>
      <p:sp>
        <p:nvSpPr>
          <p:cNvPr id="3" name="Content Placeholder 2"/>
          <p:cNvSpPr>
            <a:spLocks noGrp="1"/>
          </p:cNvSpPr>
          <p:nvPr>
            <p:ph idx="1"/>
          </p:nvPr>
        </p:nvSpPr>
        <p:spPr>
          <a:xfrm>
            <a:off x="838200" y="2144683"/>
            <a:ext cx="10515600" cy="3762851"/>
          </a:xfrm>
          <a:ln>
            <a:noFill/>
          </a:ln>
        </p:spPr>
        <p:txBody>
          <a:bodyPr>
            <a:normAutofit/>
          </a:bodyPr>
          <a:lstStyle>
            <a:lvl1pPr marL="342900" indent="-342900">
              <a:buFont typeface="Arial" panose="020B0604020202020204" pitchFamily="34" charset="0"/>
              <a:buChar char="•"/>
              <a:defRPr sz="2400" baseline="0">
                <a:solidFill>
                  <a:schemeClr val="tx1"/>
                </a:solidFill>
              </a:defRPr>
            </a:lvl1pPr>
            <a:lvl2pPr>
              <a:defRPr/>
            </a:lvl2pPr>
            <a:lvl3pPr>
              <a:defRPr/>
            </a:lvl3pPr>
            <a:lvl4pPr>
              <a:defRPr/>
            </a:lvl4pPr>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838200" y="6040187"/>
            <a:ext cx="10515600" cy="365125"/>
          </a:xfrm>
        </p:spPr>
        <p:txBody>
          <a:bodyPr/>
          <a:lstStyle/>
          <a:p>
            <a:endParaRPr lang="en-US"/>
          </a:p>
        </p:txBody>
      </p:sp>
      <p:cxnSp>
        <p:nvCxnSpPr>
          <p:cNvPr id="15" name="Straight Connector 14"/>
          <p:cNvCxnSpPr/>
          <p:nvPr/>
        </p:nvCxnSpPr>
        <p:spPr>
          <a:xfrm>
            <a:off x="2987674" y="6183456"/>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6040187"/>
            <a:ext cx="1877003" cy="319457"/>
          </a:xfrm>
          <a:prstGeom prst="rect">
            <a:avLst/>
          </a:prstGeom>
        </p:spPr>
      </p:pic>
      <p:cxnSp>
        <p:nvCxnSpPr>
          <p:cNvPr id="17" name="Straight Connector 16"/>
          <p:cNvCxnSpPr/>
          <p:nvPr/>
        </p:nvCxnSpPr>
        <p:spPr>
          <a:xfrm>
            <a:off x="2987674" y="6288356"/>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88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Breaker">
    <p:spTree>
      <p:nvGrpSpPr>
        <p:cNvPr id="1" name=""/>
        <p:cNvGrpSpPr/>
        <p:nvPr/>
      </p:nvGrpSpPr>
      <p:grpSpPr>
        <a:xfrm>
          <a:off x="0" y="0"/>
          <a:ext cx="0" cy="0"/>
          <a:chOff x="0" y="0"/>
          <a:chExt cx="0" cy="0"/>
        </a:xfrm>
      </p:grpSpPr>
      <p:sp>
        <p:nvSpPr>
          <p:cNvPr id="7" name="Rectangle 6"/>
          <p:cNvSpPr/>
          <p:nvPr/>
        </p:nvSpPr>
        <p:spPr>
          <a:xfrm>
            <a:off x="365760" y="320040"/>
            <a:ext cx="11430000" cy="6217920"/>
          </a:xfrm>
          <a:prstGeom prst="rect">
            <a:avLst/>
          </a:prstGeom>
          <a:solidFill>
            <a:srgbClr val="FFF3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Footer Placeholder 4"/>
          <p:cNvSpPr>
            <a:spLocks noGrp="1"/>
          </p:cNvSpPr>
          <p:nvPr>
            <p:ph type="ftr" sz="quarter" idx="11"/>
          </p:nvPr>
        </p:nvSpPr>
        <p:spPr>
          <a:xfrm>
            <a:off x="838200" y="6040187"/>
            <a:ext cx="10515600" cy="365125"/>
          </a:xfrm>
        </p:spPr>
        <p:txBody>
          <a:bodyPr/>
          <a:lstStyle/>
          <a:p>
            <a:endParaRPr lang="en-US"/>
          </a:p>
        </p:txBody>
      </p:sp>
      <p:cxnSp>
        <p:nvCxnSpPr>
          <p:cNvPr id="9" name="Straight Connector 8"/>
          <p:cNvCxnSpPr/>
          <p:nvPr/>
        </p:nvCxnSpPr>
        <p:spPr>
          <a:xfrm>
            <a:off x="2987674" y="6183456"/>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6040187"/>
            <a:ext cx="1877003" cy="319457"/>
          </a:xfrm>
          <a:prstGeom prst="rect">
            <a:avLst/>
          </a:prstGeom>
        </p:spPr>
      </p:pic>
      <p:cxnSp>
        <p:nvCxnSpPr>
          <p:cNvPr id="11" name="Straight Connector 10"/>
          <p:cNvCxnSpPr/>
          <p:nvPr/>
        </p:nvCxnSpPr>
        <p:spPr>
          <a:xfrm>
            <a:off x="2987674" y="6288356"/>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sp>
        <p:nvSpPr>
          <p:cNvPr id="13" name="Picture Placeholder 12"/>
          <p:cNvSpPr>
            <a:spLocks noGrp="1"/>
          </p:cNvSpPr>
          <p:nvPr>
            <p:ph type="pic" sz="quarter" idx="12" hasCustomPrompt="1"/>
          </p:nvPr>
        </p:nvSpPr>
        <p:spPr>
          <a:xfrm>
            <a:off x="5867400" y="1279527"/>
            <a:ext cx="5486400" cy="3679825"/>
          </a:xfrm>
          <a:noFill/>
          <a:ln>
            <a:solidFill>
              <a:srgbClr val="FF2E2E"/>
            </a:solidFill>
          </a:ln>
        </p:spPr>
        <p:txBody>
          <a:bodyPr>
            <a:normAutofit/>
          </a:bodyPr>
          <a:lstStyle>
            <a:lvl1pPr marL="0" indent="0">
              <a:buNone/>
              <a:defRPr sz="1350">
                <a:solidFill>
                  <a:srgbClr val="100F5E"/>
                </a:solidFill>
              </a:defRPr>
            </a:lvl1pPr>
          </a:lstStyle>
          <a:p>
            <a:r>
              <a:rPr lang="en-US" dirty="0"/>
              <a:t>Add image here</a:t>
            </a:r>
          </a:p>
        </p:txBody>
      </p:sp>
      <p:sp>
        <p:nvSpPr>
          <p:cNvPr id="12" name="Title 1"/>
          <p:cNvSpPr>
            <a:spLocks noGrp="1"/>
          </p:cNvSpPr>
          <p:nvPr>
            <p:ph type="title" hasCustomPrompt="1"/>
          </p:nvPr>
        </p:nvSpPr>
        <p:spPr>
          <a:xfrm>
            <a:off x="831850" y="1280160"/>
            <a:ext cx="4593591" cy="1569918"/>
          </a:xfrm>
        </p:spPr>
        <p:txBody>
          <a:bodyPr anchor="b">
            <a:normAutofit/>
          </a:bodyPr>
          <a:lstStyle>
            <a:lvl1pPr>
              <a:defRPr sz="3300" b="1" baseline="0"/>
            </a:lvl1pPr>
          </a:lstStyle>
          <a:p>
            <a:r>
              <a:rPr lang="en-US" dirty="0"/>
              <a:t>Section Header.</a:t>
            </a:r>
          </a:p>
        </p:txBody>
      </p:sp>
      <p:sp>
        <p:nvSpPr>
          <p:cNvPr id="14" name="Text Placeholder 2"/>
          <p:cNvSpPr>
            <a:spLocks noGrp="1"/>
          </p:cNvSpPr>
          <p:nvPr>
            <p:ph type="body" idx="1" hasCustomPrompt="1"/>
          </p:nvPr>
        </p:nvSpPr>
        <p:spPr>
          <a:xfrm>
            <a:off x="838201" y="2993350"/>
            <a:ext cx="4593591" cy="19660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More text for section breaker</a:t>
            </a:r>
          </a:p>
        </p:txBody>
      </p:sp>
    </p:spTree>
    <p:extLst>
      <p:ext uri="{BB962C8B-B14F-4D97-AF65-F5344CB8AC3E}">
        <p14:creationId xmlns:p14="http://schemas.microsoft.com/office/powerpoint/2010/main" val="15090543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Rectangle 7"/>
          <p:cNvSpPr/>
          <p:nvPr/>
        </p:nvSpPr>
        <p:spPr>
          <a:xfrm>
            <a:off x="365760" y="320040"/>
            <a:ext cx="11430000" cy="6217920"/>
          </a:xfrm>
          <a:prstGeom prst="rect">
            <a:avLst/>
          </a:prstGeom>
          <a:solidFill>
            <a:srgbClr val="FFF3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Footer Placeholder 4"/>
          <p:cNvSpPr>
            <a:spLocks noGrp="1"/>
          </p:cNvSpPr>
          <p:nvPr>
            <p:ph type="ftr" sz="quarter" idx="11"/>
          </p:nvPr>
        </p:nvSpPr>
        <p:spPr>
          <a:xfrm>
            <a:off x="838200" y="6040187"/>
            <a:ext cx="10515600" cy="365125"/>
          </a:xfrm>
        </p:spPr>
        <p:txBody>
          <a:bodyPr/>
          <a:lstStyle/>
          <a:p>
            <a:endParaRPr lang="en-US"/>
          </a:p>
        </p:txBody>
      </p:sp>
      <p:cxnSp>
        <p:nvCxnSpPr>
          <p:cNvPr id="10" name="Straight Connector 9"/>
          <p:cNvCxnSpPr/>
          <p:nvPr/>
        </p:nvCxnSpPr>
        <p:spPr>
          <a:xfrm>
            <a:off x="2987674" y="6183456"/>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6040187"/>
            <a:ext cx="1877003" cy="319457"/>
          </a:xfrm>
          <a:prstGeom prst="rect">
            <a:avLst/>
          </a:prstGeom>
        </p:spPr>
      </p:pic>
      <p:cxnSp>
        <p:nvCxnSpPr>
          <p:cNvPr id="12" name="Straight Connector 11"/>
          <p:cNvCxnSpPr/>
          <p:nvPr/>
        </p:nvCxnSpPr>
        <p:spPr>
          <a:xfrm>
            <a:off x="2987674" y="6288356"/>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838200" y="788565"/>
            <a:ext cx="10515600" cy="1090113"/>
          </a:xfrm>
        </p:spPr>
        <p:txBody>
          <a:bodyPr>
            <a:normAutofit/>
          </a:bodyPr>
          <a:lstStyle>
            <a:lvl1pPr>
              <a:defRPr sz="3600" b="1" baseline="0"/>
            </a:lvl1pPr>
          </a:lstStyle>
          <a:p>
            <a:r>
              <a:rPr lang="en-US" dirty="0"/>
              <a:t>Main title.</a:t>
            </a:r>
          </a:p>
        </p:txBody>
      </p:sp>
      <p:sp>
        <p:nvSpPr>
          <p:cNvPr id="14" name="Content Placeholder 2"/>
          <p:cNvSpPr>
            <a:spLocks noGrp="1"/>
          </p:cNvSpPr>
          <p:nvPr>
            <p:ph idx="1" hasCustomPrompt="1"/>
          </p:nvPr>
        </p:nvSpPr>
        <p:spPr>
          <a:xfrm>
            <a:off x="838200" y="2144683"/>
            <a:ext cx="5170715" cy="3762851"/>
          </a:xfrm>
          <a:ln>
            <a:noFill/>
          </a:ln>
        </p:spPr>
        <p:txBody>
          <a:bodyPr>
            <a:normAutofit/>
          </a:bodyPr>
          <a:lstStyle>
            <a:lvl1pPr marL="0" indent="0">
              <a:buNone/>
              <a:defRPr sz="1050" baseline="0">
                <a:solidFill>
                  <a:srgbClr val="100F5E"/>
                </a:solidFill>
              </a:defRPr>
            </a:lvl1pPr>
          </a:lstStyle>
          <a:p>
            <a:pPr lvl="0"/>
            <a:r>
              <a:rPr lang="en-US" dirty="0"/>
              <a:t>Write page content here. Keep brief and overflow into next page.</a:t>
            </a:r>
          </a:p>
        </p:txBody>
      </p:sp>
      <p:sp>
        <p:nvSpPr>
          <p:cNvPr id="15" name="Content Placeholder 2"/>
          <p:cNvSpPr>
            <a:spLocks noGrp="1"/>
          </p:cNvSpPr>
          <p:nvPr>
            <p:ph idx="12" hasCustomPrompt="1"/>
          </p:nvPr>
        </p:nvSpPr>
        <p:spPr>
          <a:xfrm>
            <a:off x="6183085" y="2144683"/>
            <a:ext cx="5170715" cy="3762851"/>
          </a:xfrm>
          <a:ln>
            <a:noFill/>
          </a:ln>
        </p:spPr>
        <p:txBody>
          <a:bodyPr>
            <a:normAutofit/>
          </a:bodyPr>
          <a:lstStyle>
            <a:lvl1pPr marL="0" indent="0">
              <a:buNone/>
              <a:defRPr sz="1050" baseline="0">
                <a:solidFill>
                  <a:srgbClr val="100F5E"/>
                </a:solidFill>
              </a:defRPr>
            </a:lvl1pPr>
          </a:lstStyle>
          <a:p>
            <a:pPr lvl="0"/>
            <a:r>
              <a:rPr lang="en-US" dirty="0"/>
              <a:t>Write page content here. Keep brief and overflow into next page.</a:t>
            </a:r>
          </a:p>
        </p:txBody>
      </p:sp>
    </p:spTree>
    <p:extLst>
      <p:ext uri="{BB962C8B-B14F-4D97-AF65-F5344CB8AC3E}">
        <p14:creationId xmlns:p14="http://schemas.microsoft.com/office/powerpoint/2010/main" val="241210912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4" name="Rectangle 13"/>
          <p:cNvSpPr/>
          <p:nvPr/>
        </p:nvSpPr>
        <p:spPr>
          <a:xfrm>
            <a:off x="365760" y="320040"/>
            <a:ext cx="11430000" cy="6217920"/>
          </a:xfrm>
          <a:prstGeom prst="rect">
            <a:avLst/>
          </a:prstGeom>
          <a:solidFill>
            <a:srgbClr val="FFF3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 Placeholder 2"/>
          <p:cNvSpPr>
            <a:spLocks noGrp="1"/>
          </p:cNvSpPr>
          <p:nvPr>
            <p:ph type="body" idx="1" hasCustomPrompt="1"/>
          </p:nvPr>
        </p:nvSpPr>
        <p:spPr>
          <a:xfrm>
            <a:off x="839789" y="2021947"/>
            <a:ext cx="5157787" cy="483128"/>
          </a:xfrm>
        </p:spPr>
        <p:txBody>
          <a:bodyPr anchor="b"/>
          <a:lstStyle>
            <a:lvl1pPr marL="0" indent="0">
              <a:buNone/>
              <a:defRPr sz="1800" b="1">
                <a:solidFill>
                  <a:srgbClr val="FFA63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Sub-Title</a:t>
            </a:r>
          </a:p>
        </p:txBody>
      </p:sp>
      <p:sp>
        <p:nvSpPr>
          <p:cNvPr id="5" name="Text Placeholder 4"/>
          <p:cNvSpPr>
            <a:spLocks noGrp="1"/>
          </p:cNvSpPr>
          <p:nvPr>
            <p:ph type="body" sz="quarter" idx="3" hasCustomPrompt="1"/>
          </p:nvPr>
        </p:nvSpPr>
        <p:spPr>
          <a:xfrm>
            <a:off x="6172201" y="2021947"/>
            <a:ext cx="5183188" cy="483128"/>
          </a:xfrm>
        </p:spPr>
        <p:txBody>
          <a:bodyPr anchor="b"/>
          <a:lstStyle>
            <a:lvl1pPr marL="0" indent="0">
              <a:buNone/>
              <a:defRPr sz="1800" b="1">
                <a:solidFill>
                  <a:srgbClr val="FFA63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Sub-Title</a:t>
            </a:r>
          </a:p>
        </p:txBody>
      </p:sp>
      <p:sp>
        <p:nvSpPr>
          <p:cNvPr id="11" name="Title 1"/>
          <p:cNvSpPr>
            <a:spLocks noGrp="1"/>
          </p:cNvSpPr>
          <p:nvPr>
            <p:ph type="title" hasCustomPrompt="1"/>
          </p:nvPr>
        </p:nvSpPr>
        <p:spPr>
          <a:xfrm>
            <a:off x="838200" y="788565"/>
            <a:ext cx="10515600" cy="1090113"/>
          </a:xfrm>
        </p:spPr>
        <p:txBody>
          <a:bodyPr>
            <a:normAutofit/>
          </a:bodyPr>
          <a:lstStyle>
            <a:lvl1pPr>
              <a:defRPr sz="3600" b="1" baseline="0"/>
            </a:lvl1pPr>
          </a:lstStyle>
          <a:p>
            <a:r>
              <a:rPr lang="en-US" dirty="0"/>
              <a:t>Main title.</a:t>
            </a:r>
          </a:p>
        </p:txBody>
      </p:sp>
      <p:sp>
        <p:nvSpPr>
          <p:cNvPr id="12" name="Content Placeholder 2"/>
          <p:cNvSpPr>
            <a:spLocks noGrp="1"/>
          </p:cNvSpPr>
          <p:nvPr>
            <p:ph idx="13" hasCustomPrompt="1"/>
          </p:nvPr>
        </p:nvSpPr>
        <p:spPr>
          <a:xfrm>
            <a:off x="838200" y="2656117"/>
            <a:ext cx="5170715" cy="3251419"/>
          </a:xfrm>
          <a:ln>
            <a:noFill/>
          </a:ln>
        </p:spPr>
        <p:txBody>
          <a:bodyPr>
            <a:normAutofit/>
          </a:bodyPr>
          <a:lstStyle>
            <a:lvl1pPr marL="0" indent="0">
              <a:buNone/>
              <a:defRPr sz="1050" baseline="0">
                <a:solidFill>
                  <a:srgbClr val="100F5E"/>
                </a:solidFill>
              </a:defRPr>
            </a:lvl1pPr>
          </a:lstStyle>
          <a:p>
            <a:pPr lvl="0"/>
            <a:r>
              <a:rPr lang="en-US" dirty="0"/>
              <a:t>Write page content here. Keep brief and overflow into next page.</a:t>
            </a:r>
          </a:p>
        </p:txBody>
      </p:sp>
      <p:sp>
        <p:nvSpPr>
          <p:cNvPr id="13" name="Content Placeholder 2"/>
          <p:cNvSpPr>
            <a:spLocks noGrp="1"/>
          </p:cNvSpPr>
          <p:nvPr>
            <p:ph idx="14" hasCustomPrompt="1"/>
          </p:nvPr>
        </p:nvSpPr>
        <p:spPr>
          <a:xfrm>
            <a:off x="6183085" y="2656116"/>
            <a:ext cx="5170715" cy="3251419"/>
          </a:xfrm>
          <a:ln>
            <a:noFill/>
          </a:ln>
        </p:spPr>
        <p:txBody>
          <a:bodyPr>
            <a:normAutofit/>
          </a:bodyPr>
          <a:lstStyle>
            <a:lvl1pPr marL="0" indent="0">
              <a:buNone/>
              <a:defRPr sz="1050" baseline="0">
                <a:solidFill>
                  <a:srgbClr val="100F5E"/>
                </a:solidFill>
              </a:defRPr>
            </a:lvl1pPr>
          </a:lstStyle>
          <a:p>
            <a:pPr lvl="0"/>
            <a:r>
              <a:rPr lang="en-US" dirty="0"/>
              <a:t>Write page content here. Keep brief and overflow into next page.</a:t>
            </a:r>
          </a:p>
        </p:txBody>
      </p:sp>
      <p:sp>
        <p:nvSpPr>
          <p:cNvPr id="15" name="Footer Placeholder 4"/>
          <p:cNvSpPr>
            <a:spLocks noGrp="1"/>
          </p:cNvSpPr>
          <p:nvPr>
            <p:ph type="ftr" sz="quarter" idx="11"/>
          </p:nvPr>
        </p:nvSpPr>
        <p:spPr>
          <a:xfrm>
            <a:off x="838200" y="6040187"/>
            <a:ext cx="10515600" cy="365125"/>
          </a:xfrm>
        </p:spPr>
        <p:txBody>
          <a:bodyPr/>
          <a:lstStyle/>
          <a:p>
            <a:endParaRPr lang="en-US"/>
          </a:p>
        </p:txBody>
      </p:sp>
      <p:cxnSp>
        <p:nvCxnSpPr>
          <p:cNvPr id="16" name="Straight Connector 15"/>
          <p:cNvCxnSpPr/>
          <p:nvPr/>
        </p:nvCxnSpPr>
        <p:spPr>
          <a:xfrm>
            <a:off x="2987674" y="6183456"/>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6040187"/>
            <a:ext cx="1877003" cy="319457"/>
          </a:xfrm>
          <a:prstGeom prst="rect">
            <a:avLst/>
          </a:prstGeom>
        </p:spPr>
      </p:pic>
      <p:cxnSp>
        <p:nvCxnSpPr>
          <p:cNvPr id="18" name="Straight Connector 17"/>
          <p:cNvCxnSpPr/>
          <p:nvPr/>
        </p:nvCxnSpPr>
        <p:spPr>
          <a:xfrm>
            <a:off x="2987674" y="6288356"/>
            <a:ext cx="8366127"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995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315" y="2768002"/>
            <a:ext cx="10058400" cy="1209539"/>
          </a:xfrm>
        </p:spPr>
        <p:txBody>
          <a:bodyPr>
            <a:noAutofit/>
          </a:bodyPr>
          <a:lstStyle>
            <a:lvl1pPr>
              <a:lnSpc>
                <a:spcPct val="100000"/>
              </a:lnSpc>
              <a:defRPr sz="4050" b="1" baseline="0"/>
            </a:lvl1pPr>
          </a:lstStyle>
          <a:p>
            <a:r>
              <a:rPr lang="en-US" dirty="0"/>
              <a:t>Enter </a:t>
            </a:r>
            <a:r>
              <a:rPr lang="en-US"/>
              <a:t>text for slide </a:t>
            </a:r>
            <a:r>
              <a:rPr lang="en-US" dirty="0"/>
              <a:t>breaker.</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3792" y="2"/>
            <a:ext cx="2086923" cy="2663101"/>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02" y="434345"/>
            <a:ext cx="665719" cy="660775"/>
          </a:xfrm>
          <a:prstGeom prst="rect">
            <a:avLst/>
          </a:prstGeom>
        </p:spPr>
      </p:pic>
      <p:cxnSp>
        <p:nvCxnSpPr>
          <p:cNvPr id="12" name="Straight Connector 11"/>
          <p:cNvCxnSpPr/>
          <p:nvPr/>
        </p:nvCxnSpPr>
        <p:spPr>
          <a:xfrm>
            <a:off x="3254376" y="6305796"/>
            <a:ext cx="7908925"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901" y="6162527"/>
            <a:ext cx="1877003" cy="319457"/>
          </a:xfrm>
          <a:prstGeom prst="rect">
            <a:avLst/>
          </a:prstGeom>
        </p:spPr>
      </p:pic>
      <p:cxnSp>
        <p:nvCxnSpPr>
          <p:cNvPr id="14" name="Straight Connector 13"/>
          <p:cNvCxnSpPr/>
          <p:nvPr/>
        </p:nvCxnSpPr>
        <p:spPr>
          <a:xfrm>
            <a:off x="3254376" y="6410696"/>
            <a:ext cx="7908925" cy="0"/>
          </a:xfrm>
          <a:prstGeom prst="line">
            <a:avLst/>
          </a:prstGeom>
          <a:ln w="19050">
            <a:solidFill>
              <a:srgbClr val="FF2E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958543"/>
      </p:ext>
    </p:extLst>
  </p:cSld>
  <p:clrMapOvr>
    <a:masterClrMapping/>
  </p:clrMapOvr>
  <p:extLst mod="1">
    <p:ext uri="{DCECCB84-F9BA-43D5-87BE-67443E8EF086}">
      <p15:sldGuideLst xmlns:p15="http://schemas.microsoft.com/office/powerpoint/2012/main">
        <p15:guide id="1" pos="928" userDrawn="1">
          <p15:clr>
            <a:srgbClr val="FBAE40"/>
          </p15:clr>
        </p15:guide>
        <p15:guide id="2" pos="9376" userDrawn="1">
          <p15:clr>
            <a:srgbClr val="FBAE40"/>
          </p15:clr>
        </p15:guide>
        <p15:guide id="3" pos="1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buSzPct val="25000"/>
            </a:pPr>
            <a:fld id="{00000000-1234-1234-1234-123412341234}" type="slidenum">
              <a:rPr lang="en-US" smtClean="0">
                <a:solidFill>
                  <a:schemeClr val="lt1"/>
                </a:solidFill>
              </a:rPr>
              <a:pPr>
                <a:buSzPct val="25000"/>
              </a:pPr>
              <a:t>‹#›</a:t>
            </a:fld>
            <a:endParaRPr lang="en-US" dirty="0">
              <a:solidFill>
                <a:schemeClr val="lt1"/>
              </a:solidFill>
            </a:endParaRPr>
          </a:p>
        </p:txBody>
      </p:sp>
    </p:spTree>
    <p:extLst>
      <p:ext uri="{BB962C8B-B14F-4D97-AF65-F5344CB8AC3E}">
        <p14:creationId xmlns:p14="http://schemas.microsoft.com/office/powerpoint/2010/main" val="20713697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100000"/>
        </a:lnSpc>
        <a:spcBef>
          <a:spcPts val="375"/>
        </a:spcBef>
        <a:buFont typeface="Arial" panose="020B0604020202020204" pitchFamily="34" charset="0"/>
        <a:buChar char="•"/>
        <a:defRPr sz="2100" kern="1200">
          <a:solidFill>
            <a:schemeClr val="accent5"/>
          </a:solidFill>
          <a:latin typeface="+mn-lt"/>
          <a:ea typeface="+mn-ea"/>
          <a:cs typeface="+mn-cs"/>
        </a:defRPr>
      </a:lvl2pPr>
      <a:lvl3pPr marL="857250" indent="-171450" algn="l" defTabSz="685800" rtl="0" eaLnBrk="1" latinLnBrk="0" hangingPunct="1">
        <a:lnSpc>
          <a:spcPct val="100000"/>
        </a:lnSpc>
        <a:spcBef>
          <a:spcPts val="375"/>
        </a:spcBef>
        <a:buFont typeface="Arial" panose="020B0604020202020204" pitchFamily="34" charset="0"/>
        <a:buChar char="•"/>
        <a:defRPr sz="1800" kern="1200">
          <a:solidFill>
            <a:schemeClr val="accent5"/>
          </a:solidFill>
          <a:latin typeface="+mn-lt"/>
          <a:ea typeface="+mn-ea"/>
          <a:cs typeface="+mn-cs"/>
        </a:defRPr>
      </a:lvl3pPr>
      <a:lvl4pPr marL="1200150" indent="-171450" algn="l" defTabSz="685800" rtl="0" eaLnBrk="1" latinLnBrk="0" hangingPunct="1">
        <a:lnSpc>
          <a:spcPct val="100000"/>
        </a:lnSpc>
        <a:spcBef>
          <a:spcPts val="375"/>
        </a:spcBef>
        <a:buFont typeface="Arial" panose="020B0604020202020204" pitchFamily="34" charset="0"/>
        <a:buChar char="•"/>
        <a:defRPr sz="1500" kern="1200">
          <a:solidFill>
            <a:schemeClr val="accent5"/>
          </a:solidFill>
          <a:latin typeface="+mn-lt"/>
          <a:ea typeface="+mn-ea"/>
          <a:cs typeface="+mn-cs"/>
        </a:defRPr>
      </a:lvl4pPr>
      <a:lvl5pPr marL="1543050" indent="-171450" algn="l" defTabSz="685800" rtl="0" eaLnBrk="1" latinLnBrk="0" hangingPunct="1">
        <a:lnSpc>
          <a:spcPct val="100000"/>
        </a:lnSpc>
        <a:spcBef>
          <a:spcPts val="375"/>
        </a:spcBef>
        <a:buFont typeface="Arial" panose="020B0604020202020204" pitchFamily="34" charset="0"/>
        <a:buChar char="•"/>
        <a:defRPr sz="1500" kern="1200">
          <a:solidFill>
            <a:schemeClr val="accent5"/>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mailto:RB@somewhere.com" TargetMode="External"/><Relationship Id="rId3" Type="http://schemas.openxmlformats.org/officeDocument/2006/relationships/hyperlink" Target="mailto:MA@somewhere.com" TargetMode="External"/><Relationship Id="rId7" Type="http://schemas.openxmlformats.org/officeDocument/2006/relationships/hyperlink" Target="mailto:EC@somewhere.com" TargetMode="External"/><Relationship Id="rId2" Type="http://schemas.openxmlformats.org/officeDocument/2006/relationships/hyperlink" Target="mailto:JJ@somewhere.com" TargetMode="External"/><Relationship Id="rId1" Type="http://schemas.openxmlformats.org/officeDocument/2006/relationships/slideLayout" Target="../slideLayouts/slideLayout15.xml"/><Relationship Id="rId6" Type="http://schemas.openxmlformats.org/officeDocument/2006/relationships/hyperlink" Target="mailto:TJ@somewhere.com" TargetMode="External"/><Relationship Id="rId5" Type="http://schemas.openxmlformats.org/officeDocument/2006/relationships/hyperlink" Target="mailto:TC@somewhere.com" TargetMode="External"/><Relationship Id="rId4" Type="http://schemas.openxmlformats.org/officeDocument/2006/relationships/hyperlink" Target="mailto:LS@somewhere.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mailto:MA@somewhere.com" TargetMode="External"/><Relationship Id="rId7" Type="http://schemas.openxmlformats.org/officeDocument/2006/relationships/hyperlink" Target="mailto:RB@somewhere.com" TargetMode="External"/><Relationship Id="rId2" Type="http://schemas.openxmlformats.org/officeDocument/2006/relationships/hyperlink" Target="mailto:JJ@somewhere.com" TargetMode="External"/><Relationship Id="rId1" Type="http://schemas.openxmlformats.org/officeDocument/2006/relationships/slideLayout" Target="../slideLayouts/slideLayout15.xml"/><Relationship Id="rId6" Type="http://schemas.openxmlformats.org/officeDocument/2006/relationships/hyperlink" Target="mailto:EC@somewhere.com" TargetMode="External"/><Relationship Id="rId5" Type="http://schemas.openxmlformats.org/officeDocument/2006/relationships/hyperlink" Target="mailto:TJ@somewhere.com" TargetMode="External"/><Relationship Id="rId4" Type="http://schemas.openxmlformats.org/officeDocument/2006/relationships/hyperlink" Target="mailto:LS@somewhere.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mailto:MA@somewhere.com" TargetMode="External"/><Relationship Id="rId7" Type="http://schemas.openxmlformats.org/officeDocument/2006/relationships/hyperlink" Target="mailto:RB@somewhere.com" TargetMode="External"/><Relationship Id="rId2" Type="http://schemas.openxmlformats.org/officeDocument/2006/relationships/hyperlink" Target="mailto:JJ@somewhere.com" TargetMode="External"/><Relationship Id="rId1" Type="http://schemas.openxmlformats.org/officeDocument/2006/relationships/slideLayout" Target="../slideLayouts/slideLayout15.xml"/><Relationship Id="rId6" Type="http://schemas.openxmlformats.org/officeDocument/2006/relationships/hyperlink" Target="mailto:EC@somewhere.com" TargetMode="External"/><Relationship Id="rId5" Type="http://schemas.openxmlformats.org/officeDocument/2006/relationships/hyperlink" Target="mailto:TJ@somewhere.com" TargetMode="External"/><Relationship Id="rId4" Type="http://schemas.openxmlformats.org/officeDocument/2006/relationships/hyperlink" Target="mailto:LS@somewhere.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mailto:RB@somewhere.com" TargetMode="External"/><Relationship Id="rId3" Type="http://schemas.openxmlformats.org/officeDocument/2006/relationships/hyperlink" Target="mailto:MA@somewhere.com" TargetMode="External"/><Relationship Id="rId7" Type="http://schemas.openxmlformats.org/officeDocument/2006/relationships/hyperlink" Target="mailto:EC@somewhere.com" TargetMode="External"/><Relationship Id="rId2" Type="http://schemas.openxmlformats.org/officeDocument/2006/relationships/hyperlink" Target="mailto:JJ@somewhere.com" TargetMode="External"/><Relationship Id="rId1" Type="http://schemas.openxmlformats.org/officeDocument/2006/relationships/slideLayout" Target="../slideLayouts/slideLayout15.xml"/><Relationship Id="rId6" Type="http://schemas.openxmlformats.org/officeDocument/2006/relationships/hyperlink" Target="mailto:TJ@somewhere.com" TargetMode="External"/><Relationship Id="rId5" Type="http://schemas.openxmlformats.org/officeDocument/2006/relationships/hyperlink" Target="mailto:TC@somewhere.com" TargetMode="External"/><Relationship Id="rId4" Type="http://schemas.openxmlformats.org/officeDocument/2006/relationships/hyperlink" Target="mailto:LS@somewhere.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dl.acm.org/citation.cfm?id=362685"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981200" y="215371"/>
            <a:ext cx="8229600" cy="1039497"/>
          </a:xfrm>
          <a:prstGeom prst="rect">
            <a:avLst/>
          </a:prstGeom>
          <a:noFill/>
          <a:ln>
            <a:noFill/>
          </a:ln>
        </p:spPr>
        <p:txBody>
          <a:bodyPr vert="horz" lIns="0" tIns="0" rIns="0" bIns="0" rtlCol="0" anchor="t" anchorCtr="0">
            <a:noAutofit/>
          </a:bodyPr>
          <a:lstStyle/>
          <a:p>
            <a:pPr lvl="0">
              <a:buSzPct val="25000"/>
            </a:pPr>
            <a:r>
              <a:rPr lang="en-US" dirty="0"/>
              <a:t>Database Processing: Fundamentals, Design, and Implementation</a:t>
            </a:r>
            <a:endParaRPr lang="en-US" sz="3400" dirty="0">
              <a:solidFill>
                <a:srgbClr val="007FA3"/>
              </a:solidFill>
              <a:latin typeface="Times New Roman"/>
              <a:ea typeface="Times New Roman"/>
              <a:cs typeface="Times New Roman"/>
              <a:sym typeface="Times New Roman"/>
            </a:endParaRPr>
          </a:p>
        </p:txBody>
      </p:sp>
      <p:sp>
        <p:nvSpPr>
          <p:cNvPr id="198" name="Shape 198"/>
          <p:cNvSpPr txBox="1">
            <a:spLocks noGrp="1"/>
          </p:cNvSpPr>
          <p:nvPr>
            <p:ph type="body" idx="4294967295"/>
          </p:nvPr>
        </p:nvSpPr>
        <p:spPr>
          <a:xfrm>
            <a:off x="3517692" y="1607695"/>
            <a:ext cx="5576341" cy="1600200"/>
          </a:xfrm>
          <a:prstGeom prst="rect">
            <a:avLst/>
          </a:prstGeom>
          <a:noFill/>
          <a:ln>
            <a:noFill/>
          </a:ln>
        </p:spPr>
        <p:txBody>
          <a:bodyPr vert="horz" lIns="0" tIns="0" rIns="0" bIns="0" rtlCol="0" anchor="b" anchorCtr="0">
            <a:noAutofit/>
          </a:bodyPr>
          <a:lstStyle/>
          <a:p>
            <a:pPr marL="0" indent="0">
              <a:spcBef>
                <a:spcPts val="0"/>
              </a:spcBef>
              <a:buClr>
                <a:srgbClr val="007FA3"/>
              </a:buClr>
              <a:buSzPct val="25000"/>
              <a:buNone/>
            </a:pPr>
            <a:r>
              <a:rPr lang="en-US" sz="3000" b="1" dirty="0">
                <a:solidFill>
                  <a:schemeClr val="dk1"/>
                </a:solidFill>
                <a:latin typeface="Arial"/>
                <a:ea typeface="Arial"/>
                <a:cs typeface="Arial"/>
                <a:sym typeface="Arial"/>
              </a:rPr>
              <a:t>Chapter 3</a:t>
            </a:r>
          </a:p>
        </p:txBody>
      </p:sp>
      <p:sp>
        <p:nvSpPr>
          <p:cNvPr id="199" name="Shape 199"/>
          <p:cNvSpPr txBox="1">
            <a:spLocks noGrp="1"/>
          </p:cNvSpPr>
          <p:nvPr>
            <p:ph type="body" idx="4294967295"/>
          </p:nvPr>
        </p:nvSpPr>
        <p:spPr>
          <a:xfrm>
            <a:off x="3517691" y="3410263"/>
            <a:ext cx="6250899" cy="2925763"/>
          </a:xfrm>
          <a:prstGeom prst="rect">
            <a:avLst/>
          </a:prstGeom>
          <a:noFill/>
          <a:ln>
            <a:noFill/>
          </a:ln>
        </p:spPr>
        <p:txBody>
          <a:bodyPr vert="horz" lIns="0" tIns="0" rIns="0" bIns="0" rtlCol="0" anchor="t" anchorCtr="0">
            <a:noAutofit/>
          </a:bodyPr>
          <a:lstStyle/>
          <a:p>
            <a:pPr marL="0" indent="0">
              <a:spcBef>
                <a:spcPts val="0"/>
              </a:spcBef>
              <a:buClr>
                <a:srgbClr val="007FA3"/>
              </a:buClr>
              <a:buSzPct val="25000"/>
              <a:buNone/>
            </a:pPr>
            <a:r>
              <a:rPr lang="en-US" sz="2200" dirty="0">
                <a:solidFill>
                  <a:srgbClr val="0070C0"/>
                </a:solidFill>
                <a:latin typeface="Arial"/>
                <a:ea typeface="Arial"/>
                <a:cs typeface="Arial"/>
                <a:sym typeface="Arial"/>
              </a:rPr>
              <a:t>The Relational Model and Normalization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E5BE3B-8F1C-4BE0-BF71-4E9829F564D9}"/>
              </a:ext>
            </a:extLst>
          </p:cNvPr>
          <p:cNvSpPr>
            <a:spLocks noGrp="1"/>
          </p:cNvSpPr>
          <p:nvPr>
            <p:ph type="title"/>
          </p:nvPr>
        </p:nvSpPr>
        <p:spPr>
          <a:xfrm>
            <a:off x="1981200" y="14991"/>
            <a:ext cx="8229600" cy="639068"/>
          </a:xfrm>
        </p:spPr>
        <p:txBody>
          <a:bodyPr>
            <a:normAutofit fontScale="90000"/>
          </a:bodyPr>
          <a:lstStyle/>
          <a:p>
            <a:r>
              <a:rPr lang="en-US" dirty="0">
                <a:solidFill>
                  <a:srgbClr val="FF0000"/>
                </a:solidFill>
              </a:rPr>
              <a:t>Figure </a:t>
            </a:r>
            <a:r>
              <a:rPr lang="en-US" dirty="0" smtClean="0">
                <a:solidFill>
                  <a:srgbClr val="FF0000"/>
                </a:solidFill>
              </a:rPr>
              <a:t>3-4 Relation</a:t>
            </a:r>
            <a:endParaRPr lang="en-US" dirty="0">
              <a:solidFill>
                <a:srgbClr val="FF0000"/>
              </a:solidFill>
            </a:endParaRPr>
          </a:p>
        </p:txBody>
      </p:sp>
      <p:sp>
        <p:nvSpPr>
          <p:cNvPr id="3" name="Text Placeholder 2">
            <a:extLst>
              <a:ext uri="{FF2B5EF4-FFF2-40B4-BE49-F238E27FC236}">
                <a16:creationId xmlns:a16="http://schemas.microsoft.com/office/drawing/2014/main" xmlns="" id="{5EAB16A3-4214-474B-BE2A-1821161715D8}"/>
              </a:ext>
            </a:extLst>
          </p:cNvPr>
          <p:cNvSpPr>
            <a:spLocks noGrp="1"/>
          </p:cNvSpPr>
          <p:nvPr>
            <p:ph type="body" idx="1"/>
          </p:nvPr>
        </p:nvSpPr>
        <p:spPr>
          <a:xfrm>
            <a:off x="1981200" y="889179"/>
            <a:ext cx="8229600" cy="4525963"/>
          </a:xfrm>
        </p:spPr>
        <p:txBody>
          <a:bodyPr/>
          <a:lstStyle/>
          <a:p>
            <a:pPr marL="342900" indent="-342900" fontAlgn="base">
              <a:lnSpc>
                <a:spcPct val="90000"/>
              </a:lnSpc>
              <a:spcBef>
                <a:spcPct val="20000"/>
              </a:spcBef>
              <a:spcAft>
                <a:spcPct val="0"/>
              </a:spcAft>
              <a:buClrTx/>
              <a:buSzTx/>
              <a:buFontTx/>
              <a:buChar char="•"/>
            </a:pPr>
            <a:r>
              <a:rPr lang="en-US" sz="2000" b="1" dirty="0">
                <a:solidFill>
                  <a:srgbClr val="FF0000"/>
                </a:solidFill>
                <a:ea typeface="+mn-ea"/>
                <a:cs typeface="+mn-cs"/>
              </a:rPr>
              <a:t>Relational DBMS products </a:t>
            </a:r>
            <a:r>
              <a:rPr lang="en-US" sz="2000" dirty="0">
                <a:solidFill>
                  <a:srgbClr val="FF0000"/>
                </a:solidFill>
                <a:ea typeface="+mn-ea"/>
                <a:cs typeface="+mn-cs"/>
              </a:rPr>
              <a:t>store data about entities in relations, which are a special type of table.</a:t>
            </a:r>
          </a:p>
          <a:p>
            <a:pPr marL="342900" indent="-342900" fontAlgn="base">
              <a:lnSpc>
                <a:spcPct val="90000"/>
              </a:lnSpc>
              <a:spcBef>
                <a:spcPct val="20000"/>
              </a:spcBef>
              <a:spcAft>
                <a:spcPct val="0"/>
              </a:spcAft>
              <a:buClrTx/>
              <a:buSzTx/>
              <a:buFontTx/>
              <a:buChar char="•"/>
            </a:pPr>
            <a:r>
              <a:rPr lang="en-US" sz="2000" dirty="0">
                <a:solidFill>
                  <a:srgbClr val="FF0000"/>
                </a:solidFill>
                <a:ea typeface="+mn-ea"/>
                <a:cs typeface="+mn-cs"/>
              </a:rPr>
              <a:t>A </a:t>
            </a:r>
            <a:r>
              <a:rPr lang="en-US" sz="2000" b="1" dirty="0">
                <a:solidFill>
                  <a:srgbClr val="FF0000"/>
                </a:solidFill>
                <a:ea typeface="+mn-ea"/>
                <a:cs typeface="+mn-cs"/>
              </a:rPr>
              <a:t>relation</a:t>
            </a:r>
            <a:r>
              <a:rPr lang="en-US" sz="2000" dirty="0">
                <a:solidFill>
                  <a:srgbClr val="FF0000"/>
                </a:solidFill>
                <a:ea typeface="+mn-ea"/>
                <a:cs typeface="+mn-cs"/>
              </a:rPr>
              <a:t> is a two-dimensional table that has the following characteristics:</a:t>
            </a:r>
          </a:p>
          <a:p>
            <a:endParaRPr lang="en-US" dirty="0"/>
          </a:p>
        </p:txBody>
      </p:sp>
      <p:graphicFrame>
        <p:nvGraphicFramePr>
          <p:cNvPr id="5" name="Table 4">
            <a:extLst>
              <a:ext uri="{FF2B5EF4-FFF2-40B4-BE49-F238E27FC236}">
                <a16:creationId xmlns:a16="http://schemas.microsoft.com/office/drawing/2014/main" xmlns="" id="{2B8B0075-420B-4FD3-BBA3-D4B000546593}"/>
              </a:ext>
            </a:extLst>
          </p:cNvPr>
          <p:cNvGraphicFramePr>
            <a:graphicFrameLocks noGrp="1"/>
          </p:cNvGraphicFramePr>
          <p:nvPr>
            <p:extLst>
              <p:ext uri="{D42A27DB-BD31-4B8C-83A1-F6EECF244321}">
                <p14:modId xmlns:p14="http://schemas.microsoft.com/office/powerpoint/2010/main" val="1610100535"/>
              </p:ext>
            </p:extLst>
          </p:nvPr>
        </p:nvGraphicFramePr>
        <p:xfrm>
          <a:off x="2393431" y="2173573"/>
          <a:ext cx="7817369" cy="4400037"/>
        </p:xfrm>
        <a:graphic>
          <a:graphicData uri="http://schemas.openxmlformats.org/drawingml/2006/table">
            <a:tbl>
              <a:tblPr firstRow="1" bandRow="1">
                <a:tableStyleId>{40F9630F-82C1-40B7-BC3A-925EFCFF5E92}</a:tableStyleId>
              </a:tblPr>
              <a:tblGrid>
                <a:gridCol w="7817369">
                  <a:extLst>
                    <a:ext uri="{9D8B030D-6E8A-4147-A177-3AD203B41FA5}">
                      <a16:colId xmlns:a16="http://schemas.microsoft.com/office/drawing/2014/main" xmlns="" val="3161591370"/>
                    </a:ext>
                  </a:extLst>
                </a:gridCol>
              </a:tblGrid>
              <a:tr h="488893">
                <a:tc>
                  <a:txBody>
                    <a:bodyPr/>
                    <a:lstStyle/>
                    <a:p>
                      <a:pPr algn="ctr"/>
                      <a:r>
                        <a:rPr lang="en-US" dirty="0"/>
                        <a:t>Characteristics of Relations</a:t>
                      </a:r>
                    </a:p>
                  </a:txBody>
                  <a:tcPr/>
                </a:tc>
                <a:extLst>
                  <a:ext uri="{0D108BD9-81ED-4DB2-BD59-A6C34878D82A}">
                    <a16:rowId xmlns:a16="http://schemas.microsoft.com/office/drawing/2014/main" xmlns="" val="830406430"/>
                  </a:ext>
                </a:extLst>
              </a:tr>
              <a:tr h="488893">
                <a:tc>
                  <a:txBody>
                    <a:bodyPr/>
                    <a:lstStyle/>
                    <a:p>
                      <a:r>
                        <a:rPr lang="en-US" dirty="0">
                          <a:solidFill>
                            <a:srgbClr val="0070C0"/>
                          </a:solidFill>
                        </a:rPr>
                        <a:t>Rows contain data about an entity.</a:t>
                      </a:r>
                    </a:p>
                  </a:txBody>
                  <a:tcPr/>
                </a:tc>
                <a:extLst>
                  <a:ext uri="{0D108BD9-81ED-4DB2-BD59-A6C34878D82A}">
                    <a16:rowId xmlns:a16="http://schemas.microsoft.com/office/drawing/2014/main" xmlns="" val="2537407520"/>
                  </a:ext>
                </a:extLst>
              </a:tr>
              <a:tr h="488893">
                <a:tc>
                  <a:txBody>
                    <a:bodyPr/>
                    <a:lstStyle/>
                    <a:p>
                      <a:r>
                        <a:rPr lang="en-US" dirty="0">
                          <a:solidFill>
                            <a:srgbClr val="0070C0"/>
                          </a:solidFill>
                        </a:rPr>
                        <a:t>Columns contain data about attributes of the entities.</a:t>
                      </a:r>
                    </a:p>
                  </a:txBody>
                  <a:tcPr/>
                </a:tc>
                <a:extLst>
                  <a:ext uri="{0D108BD9-81ED-4DB2-BD59-A6C34878D82A}">
                    <a16:rowId xmlns:a16="http://schemas.microsoft.com/office/drawing/2014/main" xmlns="" val="3432789467"/>
                  </a:ext>
                </a:extLst>
              </a:tr>
              <a:tr h="488893">
                <a:tc>
                  <a:txBody>
                    <a:bodyPr/>
                    <a:lstStyle/>
                    <a:p>
                      <a:r>
                        <a:rPr lang="en-US" dirty="0">
                          <a:solidFill>
                            <a:srgbClr val="0070C0"/>
                          </a:solidFill>
                        </a:rPr>
                        <a:t>All entries in a column are of the same kind.</a:t>
                      </a:r>
                    </a:p>
                  </a:txBody>
                  <a:tcPr/>
                </a:tc>
                <a:extLst>
                  <a:ext uri="{0D108BD9-81ED-4DB2-BD59-A6C34878D82A}">
                    <a16:rowId xmlns:a16="http://schemas.microsoft.com/office/drawing/2014/main" xmlns="" val="3881535084"/>
                  </a:ext>
                </a:extLst>
              </a:tr>
              <a:tr h="488893">
                <a:tc>
                  <a:txBody>
                    <a:bodyPr/>
                    <a:lstStyle/>
                    <a:p>
                      <a:r>
                        <a:rPr lang="en-US" dirty="0">
                          <a:solidFill>
                            <a:srgbClr val="0070C0"/>
                          </a:solidFill>
                        </a:rPr>
                        <a:t>Each column has a unique name.</a:t>
                      </a:r>
                    </a:p>
                  </a:txBody>
                  <a:tcPr/>
                </a:tc>
                <a:extLst>
                  <a:ext uri="{0D108BD9-81ED-4DB2-BD59-A6C34878D82A}">
                    <a16:rowId xmlns:a16="http://schemas.microsoft.com/office/drawing/2014/main" xmlns="" val="3868019097"/>
                  </a:ext>
                </a:extLst>
              </a:tr>
              <a:tr h="488893">
                <a:tc>
                  <a:txBody>
                    <a:bodyPr/>
                    <a:lstStyle/>
                    <a:p>
                      <a:r>
                        <a:rPr lang="en-US" dirty="0">
                          <a:solidFill>
                            <a:srgbClr val="0070C0"/>
                          </a:solidFill>
                        </a:rPr>
                        <a:t>Cells of the table hold a single value.</a:t>
                      </a:r>
                    </a:p>
                  </a:txBody>
                  <a:tcPr/>
                </a:tc>
                <a:extLst>
                  <a:ext uri="{0D108BD9-81ED-4DB2-BD59-A6C34878D82A}">
                    <a16:rowId xmlns:a16="http://schemas.microsoft.com/office/drawing/2014/main" xmlns="" val="950594786"/>
                  </a:ext>
                </a:extLst>
              </a:tr>
              <a:tr h="488893">
                <a:tc>
                  <a:txBody>
                    <a:bodyPr/>
                    <a:lstStyle/>
                    <a:p>
                      <a:r>
                        <a:rPr lang="en-US" dirty="0">
                          <a:solidFill>
                            <a:srgbClr val="0070C0"/>
                          </a:solidFill>
                        </a:rPr>
                        <a:t>The order of the columns is unimportant.</a:t>
                      </a:r>
                    </a:p>
                  </a:txBody>
                  <a:tcPr/>
                </a:tc>
                <a:extLst>
                  <a:ext uri="{0D108BD9-81ED-4DB2-BD59-A6C34878D82A}">
                    <a16:rowId xmlns:a16="http://schemas.microsoft.com/office/drawing/2014/main" xmlns="" val="1006711604"/>
                  </a:ext>
                </a:extLst>
              </a:tr>
              <a:tr h="488893">
                <a:tc>
                  <a:txBody>
                    <a:bodyPr/>
                    <a:lstStyle/>
                    <a:p>
                      <a:r>
                        <a:rPr lang="en-US" dirty="0">
                          <a:solidFill>
                            <a:srgbClr val="0070C0"/>
                          </a:solidFill>
                        </a:rPr>
                        <a:t>The order of the rows is unimportant.</a:t>
                      </a:r>
                    </a:p>
                  </a:txBody>
                  <a:tcPr/>
                </a:tc>
                <a:extLst>
                  <a:ext uri="{0D108BD9-81ED-4DB2-BD59-A6C34878D82A}">
                    <a16:rowId xmlns:a16="http://schemas.microsoft.com/office/drawing/2014/main" xmlns="" val="436278083"/>
                  </a:ext>
                </a:extLst>
              </a:tr>
              <a:tr h="488893">
                <a:tc>
                  <a:txBody>
                    <a:bodyPr/>
                    <a:lstStyle/>
                    <a:p>
                      <a:r>
                        <a:rPr lang="en-US" dirty="0">
                          <a:solidFill>
                            <a:srgbClr val="0070C0"/>
                          </a:solidFill>
                        </a:rPr>
                        <a:t>No two rows may be identical.</a:t>
                      </a:r>
                    </a:p>
                  </a:txBody>
                  <a:tcPr/>
                </a:tc>
                <a:extLst>
                  <a:ext uri="{0D108BD9-81ED-4DB2-BD59-A6C34878D82A}">
                    <a16:rowId xmlns:a16="http://schemas.microsoft.com/office/drawing/2014/main" xmlns="" val="2880631651"/>
                  </a:ext>
                </a:extLst>
              </a:tr>
            </a:tbl>
          </a:graphicData>
        </a:graphic>
      </p:graphicFrame>
    </p:spTree>
    <p:extLst>
      <p:ext uri="{BB962C8B-B14F-4D97-AF65-F5344CB8AC3E}">
        <p14:creationId xmlns:p14="http://schemas.microsoft.com/office/powerpoint/2010/main" val="3022397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811E32-E971-472E-88B7-68146DF50D6E}"/>
              </a:ext>
            </a:extLst>
          </p:cNvPr>
          <p:cNvSpPr>
            <a:spLocks noGrp="1"/>
          </p:cNvSpPr>
          <p:nvPr>
            <p:ph type="title"/>
          </p:nvPr>
        </p:nvSpPr>
        <p:spPr>
          <a:xfrm>
            <a:off x="2152650" y="515784"/>
            <a:ext cx="7886700" cy="545561"/>
          </a:xfrm>
        </p:spPr>
        <p:txBody>
          <a:bodyPr>
            <a:normAutofit/>
          </a:bodyPr>
          <a:lstStyle/>
          <a:p>
            <a:r>
              <a:rPr lang="en-US" sz="2600" dirty="0"/>
              <a:t>The Domain Integrity Constraint</a:t>
            </a:r>
          </a:p>
        </p:txBody>
      </p:sp>
      <p:sp>
        <p:nvSpPr>
          <p:cNvPr id="3" name="Text Placeholder 2">
            <a:extLst>
              <a:ext uri="{FF2B5EF4-FFF2-40B4-BE49-F238E27FC236}">
                <a16:creationId xmlns:a16="http://schemas.microsoft.com/office/drawing/2014/main" xmlns="" id="{8D2BA260-EE40-43D7-93A8-B1E82CE4D051}"/>
              </a:ext>
            </a:extLst>
          </p:cNvPr>
          <p:cNvSpPr>
            <a:spLocks noGrp="1"/>
          </p:cNvSpPr>
          <p:nvPr>
            <p:ph idx="1"/>
          </p:nvPr>
        </p:nvSpPr>
        <p:spPr>
          <a:xfrm>
            <a:off x="974361" y="1560068"/>
            <a:ext cx="10433154" cy="3926332"/>
          </a:xfrm>
        </p:spPr>
        <p:txBody>
          <a:bodyPr>
            <a:normAutofit/>
          </a:bodyPr>
          <a:lstStyle/>
          <a:p>
            <a:pPr fontAlgn="base">
              <a:lnSpc>
                <a:spcPct val="90000"/>
              </a:lnSpc>
              <a:spcBef>
                <a:spcPct val="20000"/>
              </a:spcBef>
              <a:spcAft>
                <a:spcPct val="0"/>
              </a:spcAft>
              <a:buFontTx/>
              <a:buChar char="•"/>
            </a:pPr>
            <a:r>
              <a:rPr lang="en-US" dirty="0"/>
              <a:t>The requirement that all of the values in a column are of the same kind is known as the </a:t>
            </a:r>
            <a:r>
              <a:rPr lang="en-US" b="1" dirty="0">
                <a:solidFill>
                  <a:srgbClr val="0070C0"/>
                </a:solidFill>
              </a:rPr>
              <a:t>domain integrity constraint</a:t>
            </a:r>
            <a:r>
              <a:rPr lang="en-US" dirty="0"/>
              <a:t>.</a:t>
            </a:r>
          </a:p>
          <a:p>
            <a:pPr fontAlgn="base">
              <a:spcBef>
                <a:spcPct val="20000"/>
              </a:spcBef>
              <a:spcAft>
                <a:spcPct val="0"/>
              </a:spcAft>
              <a:buFontTx/>
              <a:buChar char="•"/>
            </a:pPr>
            <a:r>
              <a:rPr lang="en-US" dirty="0"/>
              <a:t>The term domain means a grouping of data that meets a specific type definition.</a:t>
            </a:r>
          </a:p>
          <a:p>
            <a:pPr lvl="1" indent="-285750" fontAlgn="base">
              <a:spcBef>
                <a:spcPct val="20000"/>
              </a:spcBef>
              <a:spcAft>
                <a:spcPct val="0"/>
              </a:spcAft>
              <a:buFontTx/>
              <a:buChar char="–"/>
            </a:pPr>
            <a:r>
              <a:rPr lang="en-US" sz="2000" b="1" dirty="0">
                <a:solidFill>
                  <a:schemeClr val="tx1"/>
                </a:solidFill>
              </a:rPr>
              <a:t>FirstName</a:t>
            </a:r>
            <a:r>
              <a:rPr lang="en-US" sz="2000" dirty="0">
                <a:solidFill>
                  <a:schemeClr val="tx1"/>
                </a:solidFill>
              </a:rPr>
              <a:t> </a:t>
            </a:r>
            <a:r>
              <a:rPr lang="en-US" sz="2000" dirty="0">
                <a:solidFill>
                  <a:srgbClr val="0070C0"/>
                </a:solidFill>
              </a:rPr>
              <a:t>could have a domain of names such as </a:t>
            </a:r>
            <a:r>
              <a:rPr lang="en-US" sz="2000" i="1" dirty="0">
                <a:solidFill>
                  <a:srgbClr val="0070C0"/>
                </a:solidFill>
              </a:rPr>
              <a:t>Albert, Bruce, Cathy, David, Edith</a:t>
            </a:r>
            <a:r>
              <a:rPr lang="en-US" sz="2000" dirty="0">
                <a:solidFill>
                  <a:srgbClr val="0070C0"/>
                </a:solidFill>
              </a:rPr>
              <a:t>, and so forth.</a:t>
            </a:r>
          </a:p>
          <a:p>
            <a:pPr lvl="1" indent="-285750" fontAlgn="base">
              <a:spcBef>
                <a:spcPct val="20000"/>
              </a:spcBef>
              <a:spcAft>
                <a:spcPct val="0"/>
              </a:spcAft>
              <a:buFontTx/>
              <a:buChar char="–"/>
            </a:pPr>
            <a:r>
              <a:rPr lang="en-US" sz="2000" dirty="0">
                <a:solidFill>
                  <a:schemeClr val="tx1"/>
                </a:solidFill>
              </a:rPr>
              <a:t>All values of </a:t>
            </a:r>
            <a:r>
              <a:rPr lang="en-US" sz="2000" b="1" dirty="0">
                <a:solidFill>
                  <a:schemeClr val="tx1"/>
                </a:solidFill>
              </a:rPr>
              <a:t>FirstName</a:t>
            </a:r>
            <a:r>
              <a:rPr lang="en-US" sz="2000" dirty="0">
                <a:solidFill>
                  <a:schemeClr val="tx1"/>
                </a:solidFill>
              </a:rPr>
              <a:t> </a:t>
            </a:r>
            <a:r>
              <a:rPr lang="en-US" sz="2000" i="1" dirty="0">
                <a:solidFill>
                  <a:schemeClr val="tx1"/>
                </a:solidFill>
              </a:rPr>
              <a:t>must </a:t>
            </a:r>
            <a:r>
              <a:rPr lang="en-US" sz="2000" dirty="0">
                <a:solidFill>
                  <a:schemeClr val="tx1"/>
                </a:solidFill>
              </a:rPr>
              <a:t>come from the names in that domain.</a:t>
            </a:r>
          </a:p>
          <a:p>
            <a:pPr fontAlgn="base">
              <a:lnSpc>
                <a:spcPct val="90000"/>
              </a:lnSpc>
              <a:spcBef>
                <a:spcPct val="20000"/>
              </a:spcBef>
              <a:spcAft>
                <a:spcPct val="0"/>
              </a:spcAft>
              <a:buFontTx/>
              <a:buChar char="•"/>
            </a:pPr>
            <a:r>
              <a:rPr lang="en-US" dirty="0"/>
              <a:t>Columns in different relations may have the same name.</a:t>
            </a:r>
          </a:p>
          <a:p>
            <a:endParaRPr lang="en-US" dirty="0"/>
          </a:p>
        </p:txBody>
      </p:sp>
    </p:spTree>
    <p:extLst>
      <p:ext uri="{BB962C8B-B14F-4D97-AF65-F5344CB8AC3E}">
        <p14:creationId xmlns:p14="http://schemas.microsoft.com/office/powerpoint/2010/main" val="2294075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ED8772-1620-41CA-BD46-6A6350A4BA1D}"/>
              </a:ext>
            </a:extLst>
          </p:cNvPr>
          <p:cNvSpPr>
            <a:spLocks noGrp="1"/>
          </p:cNvSpPr>
          <p:nvPr>
            <p:ph type="title"/>
          </p:nvPr>
        </p:nvSpPr>
        <p:spPr/>
        <p:txBody>
          <a:bodyPr>
            <a:normAutofit fontScale="90000"/>
          </a:bodyPr>
          <a:lstStyle/>
          <a:p>
            <a:r>
              <a:rPr lang="en-US" dirty="0"/>
              <a:t>Figure 3-5</a:t>
            </a:r>
            <a:br>
              <a:rPr lang="en-US" dirty="0"/>
            </a:br>
            <a:r>
              <a:rPr lang="en-US" dirty="0"/>
              <a:t>A Sample EMPLOYEE Relation</a:t>
            </a:r>
          </a:p>
        </p:txBody>
      </p:sp>
      <p:graphicFrame>
        <p:nvGraphicFramePr>
          <p:cNvPr id="4" name="Table 3">
            <a:extLst>
              <a:ext uri="{FF2B5EF4-FFF2-40B4-BE49-F238E27FC236}">
                <a16:creationId xmlns:a16="http://schemas.microsoft.com/office/drawing/2014/main" xmlns="" id="{464AC0B1-BA15-4F08-8193-932F833295C8}"/>
              </a:ext>
            </a:extLst>
          </p:cNvPr>
          <p:cNvGraphicFramePr>
            <a:graphicFrameLocks noGrp="1"/>
          </p:cNvGraphicFramePr>
          <p:nvPr>
            <p:extLst>
              <p:ext uri="{D42A27DB-BD31-4B8C-83A1-F6EECF244321}">
                <p14:modId xmlns:p14="http://schemas.microsoft.com/office/powerpoint/2010/main" val="406299412"/>
              </p:ext>
            </p:extLst>
          </p:nvPr>
        </p:nvGraphicFramePr>
        <p:xfrm>
          <a:off x="1981200" y="1737688"/>
          <a:ext cx="8229600" cy="2927806"/>
        </p:xfrm>
        <a:graphic>
          <a:graphicData uri="http://schemas.openxmlformats.org/drawingml/2006/table">
            <a:tbl>
              <a:tblPr firstRow="1" bandRow="1">
                <a:tableStyleId>{40F9630F-82C1-40B7-BC3A-925EFCFF5E92}</a:tableStyleId>
              </a:tblPr>
              <a:tblGrid>
                <a:gridCol w="1517515">
                  <a:extLst>
                    <a:ext uri="{9D8B030D-6E8A-4147-A177-3AD203B41FA5}">
                      <a16:colId xmlns:a16="http://schemas.microsoft.com/office/drawing/2014/main" xmlns="" val="1657003371"/>
                    </a:ext>
                  </a:extLst>
                </a:gridCol>
                <a:gridCol w="943583">
                  <a:extLst>
                    <a:ext uri="{9D8B030D-6E8A-4147-A177-3AD203B41FA5}">
                      <a16:colId xmlns:a16="http://schemas.microsoft.com/office/drawing/2014/main" xmlns="" val="366912647"/>
                    </a:ext>
                  </a:extLst>
                </a:gridCol>
                <a:gridCol w="1089498">
                  <a:extLst>
                    <a:ext uri="{9D8B030D-6E8A-4147-A177-3AD203B41FA5}">
                      <a16:colId xmlns:a16="http://schemas.microsoft.com/office/drawing/2014/main" xmlns="" val="714762793"/>
                    </a:ext>
                  </a:extLst>
                </a:gridCol>
                <a:gridCol w="1342417">
                  <a:extLst>
                    <a:ext uri="{9D8B030D-6E8A-4147-A177-3AD203B41FA5}">
                      <a16:colId xmlns:a16="http://schemas.microsoft.com/office/drawing/2014/main" xmlns="" val="874560119"/>
                    </a:ext>
                  </a:extLst>
                </a:gridCol>
                <a:gridCol w="1964987">
                  <a:extLst>
                    <a:ext uri="{9D8B030D-6E8A-4147-A177-3AD203B41FA5}">
                      <a16:colId xmlns:a16="http://schemas.microsoft.com/office/drawing/2014/main" xmlns="" val="2891494188"/>
                    </a:ext>
                  </a:extLst>
                </a:gridCol>
                <a:gridCol w="1371600">
                  <a:extLst>
                    <a:ext uri="{9D8B030D-6E8A-4147-A177-3AD203B41FA5}">
                      <a16:colId xmlns:a16="http://schemas.microsoft.com/office/drawing/2014/main" xmlns="" val="4006727401"/>
                    </a:ext>
                  </a:extLst>
                </a:gridCol>
              </a:tblGrid>
              <a:tr h="370840">
                <a:tc>
                  <a:txBody>
                    <a:bodyPr/>
                    <a:lstStyle/>
                    <a:p>
                      <a:pPr algn="ctr"/>
                      <a:r>
                        <a:rPr lang="en-US" sz="1200" dirty="0"/>
                        <a:t>EmployeeNumber</a:t>
                      </a:r>
                    </a:p>
                  </a:txBody>
                  <a:tcPr/>
                </a:tc>
                <a:tc>
                  <a:txBody>
                    <a:bodyPr/>
                    <a:lstStyle/>
                    <a:p>
                      <a:r>
                        <a:rPr lang="en-US" sz="1200" dirty="0"/>
                        <a:t>FirstName</a:t>
                      </a:r>
                    </a:p>
                  </a:txBody>
                  <a:tcPr/>
                </a:tc>
                <a:tc>
                  <a:txBody>
                    <a:bodyPr/>
                    <a:lstStyle/>
                    <a:p>
                      <a:r>
                        <a:rPr lang="en-US" sz="1200" dirty="0"/>
                        <a:t>LastName</a:t>
                      </a:r>
                    </a:p>
                  </a:txBody>
                  <a:tcPr/>
                </a:tc>
                <a:tc>
                  <a:txBody>
                    <a:bodyPr/>
                    <a:lstStyle/>
                    <a:p>
                      <a:r>
                        <a:rPr lang="en-US" sz="1200" dirty="0"/>
                        <a:t>Department</a:t>
                      </a:r>
                    </a:p>
                  </a:txBody>
                  <a:tcPr/>
                </a:tc>
                <a:tc>
                  <a:txBody>
                    <a:bodyPr/>
                    <a:lstStyle/>
                    <a:p>
                      <a:r>
                        <a:rPr lang="en-US" sz="1200" dirty="0"/>
                        <a:t>EmailAddress</a:t>
                      </a:r>
                    </a:p>
                  </a:txBody>
                  <a:tcPr/>
                </a:tc>
                <a:tc>
                  <a:txBody>
                    <a:bodyPr/>
                    <a:lstStyle/>
                    <a:p>
                      <a:r>
                        <a:rPr lang="en-US" sz="1200" dirty="0"/>
                        <a:t>Phone</a:t>
                      </a:r>
                    </a:p>
                  </a:txBody>
                  <a:tcPr/>
                </a:tc>
                <a:extLst>
                  <a:ext uri="{0D108BD9-81ED-4DB2-BD59-A6C34878D82A}">
                    <a16:rowId xmlns:a16="http://schemas.microsoft.com/office/drawing/2014/main" xmlns="" val="3900838567"/>
                  </a:ext>
                </a:extLst>
              </a:tr>
              <a:tr h="370840">
                <a:tc>
                  <a:txBody>
                    <a:bodyPr/>
                    <a:lstStyle/>
                    <a:p>
                      <a:pPr algn="ctr"/>
                      <a:r>
                        <a:rPr lang="en-US" dirty="0"/>
                        <a:t>100</a:t>
                      </a:r>
                    </a:p>
                  </a:txBody>
                  <a:tcPr/>
                </a:tc>
                <a:tc>
                  <a:txBody>
                    <a:bodyPr/>
                    <a:lstStyle/>
                    <a:p>
                      <a:r>
                        <a:rPr lang="en-US" dirty="0"/>
                        <a:t>Jerry</a:t>
                      </a:r>
                    </a:p>
                  </a:txBody>
                  <a:tcPr/>
                </a:tc>
                <a:tc>
                  <a:txBody>
                    <a:bodyPr/>
                    <a:lstStyle/>
                    <a:p>
                      <a:r>
                        <a:rPr lang="en-US" dirty="0"/>
                        <a:t>Johnson</a:t>
                      </a:r>
                    </a:p>
                  </a:txBody>
                  <a:tcPr/>
                </a:tc>
                <a:tc>
                  <a:txBody>
                    <a:bodyPr/>
                    <a:lstStyle/>
                    <a:p>
                      <a:r>
                        <a:rPr lang="en-US" dirty="0"/>
                        <a:t>Accounting</a:t>
                      </a:r>
                    </a:p>
                  </a:txBody>
                  <a:tcPr/>
                </a:tc>
                <a:tc>
                  <a:txBody>
                    <a:bodyPr/>
                    <a:lstStyle/>
                    <a:p>
                      <a:r>
                        <a:rPr lang="en-US" dirty="0">
                          <a:hlinkClick r:id="rId2"/>
                        </a:rPr>
                        <a:t>JJ@somewhere.com</a:t>
                      </a:r>
                      <a:endParaRPr lang="en-US"/>
                    </a:p>
                  </a:txBody>
                  <a:tcPr/>
                </a:tc>
                <a:tc>
                  <a:txBody>
                    <a:bodyPr/>
                    <a:lstStyle/>
                    <a:p>
                      <a:r>
                        <a:rPr lang="en-US" dirty="0"/>
                        <a:t>518-834-1101</a:t>
                      </a:r>
                    </a:p>
                  </a:txBody>
                  <a:tcPr/>
                </a:tc>
                <a:extLst>
                  <a:ext uri="{0D108BD9-81ED-4DB2-BD59-A6C34878D82A}">
                    <a16:rowId xmlns:a16="http://schemas.microsoft.com/office/drawing/2014/main" xmlns="" val="2017580710"/>
                  </a:ext>
                </a:extLst>
              </a:tr>
              <a:tr h="331926">
                <a:tc>
                  <a:txBody>
                    <a:bodyPr/>
                    <a:lstStyle/>
                    <a:p>
                      <a:pPr algn="ctr"/>
                      <a:r>
                        <a:rPr lang="en-US" dirty="0"/>
                        <a:t>200</a:t>
                      </a:r>
                    </a:p>
                  </a:txBody>
                  <a:tcPr/>
                </a:tc>
                <a:tc>
                  <a:txBody>
                    <a:bodyPr/>
                    <a:lstStyle/>
                    <a:p>
                      <a:r>
                        <a:rPr lang="en-US" dirty="0"/>
                        <a:t>Mary</a:t>
                      </a:r>
                    </a:p>
                  </a:txBody>
                  <a:tcPr/>
                </a:tc>
                <a:tc>
                  <a:txBody>
                    <a:bodyPr/>
                    <a:lstStyle/>
                    <a:p>
                      <a:r>
                        <a:rPr lang="en-US" dirty="0"/>
                        <a:t>Abernathy</a:t>
                      </a:r>
                    </a:p>
                  </a:txBody>
                  <a:tcPr/>
                </a:tc>
                <a:tc>
                  <a:txBody>
                    <a:bodyPr/>
                    <a:lstStyle/>
                    <a:p>
                      <a:r>
                        <a:rPr lang="en-US" dirty="0"/>
                        <a:t>Finance</a:t>
                      </a:r>
                    </a:p>
                  </a:txBody>
                  <a:tcPr/>
                </a:tc>
                <a:tc>
                  <a:txBody>
                    <a:bodyPr/>
                    <a:lstStyle/>
                    <a:p>
                      <a:r>
                        <a:rPr lang="en-US" dirty="0">
                          <a:hlinkClick r:id="rId3"/>
                        </a:rPr>
                        <a:t>MA@somewhere.com</a:t>
                      </a:r>
                      <a:endParaRPr lang="en-US"/>
                    </a:p>
                  </a:txBody>
                  <a:tcPr/>
                </a:tc>
                <a:tc>
                  <a:txBody>
                    <a:bodyPr/>
                    <a:lstStyle/>
                    <a:p>
                      <a:r>
                        <a:rPr lang="en-US" dirty="0"/>
                        <a:t>518-834-2101</a:t>
                      </a:r>
                    </a:p>
                  </a:txBody>
                  <a:tcPr/>
                </a:tc>
                <a:extLst>
                  <a:ext uri="{0D108BD9-81ED-4DB2-BD59-A6C34878D82A}">
                    <a16:rowId xmlns:a16="http://schemas.microsoft.com/office/drawing/2014/main" xmlns="" val="2100822264"/>
                  </a:ext>
                </a:extLst>
              </a:tr>
              <a:tr h="370840">
                <a:tc>
                  <a:txBody>
                    <a:bodyPr/>
                    <a:lstStyle/>
                    <a:p>
                      <a:pPr algn="ctr"/>
                      <a:r>
                        <a:rPr lang="en-US" dirty="0"/>
                        <a:t>300</a:t>
                      </a:r>
                    </a:p>
                  </a:txBody>
                  <a:tcPr/>
                </a:tc>
                <a:tc>
                  <a:txBody>
                    <a:bodyPr/>
                    <a:lstStyle/>
                    <a:p>
                      <a:r>
                        <a:rPr lang="en-US" dirty="0"/>
                        <a:t>Liz</a:t>
                      </a:r>
                    </a:p>
                  </a:txBody>
                  <a:tcPr/>
                </a:tc>
                <a:tc>
                  <a:txBody>
                    <a:bodyPr/>
                    <a:lstStyle/>
                    <a:p>
                      <a:r>
                        <a:rPr lang="en-US" dirty="0"/>
                        <a:t>Smathers</a:t>
                      </a:r>
                    </a:p>
                  </a:txBody>
                  <a:tcPr/>
                </a:tc>
                <a:tc>
                  <a:txBody>
                    <a:bodyPr/>
                    <a:lstStyle/>
                    <a:p>
                      <a:r>
                        <a:rPr lang="en-US" dirty="0"/>
                        <a:t>Finance</a:t>
                      </a:r>
                    </a:p>
                  </a:txBody>
                  <a:tcPr/>
                </a:tc>
                <a:tc>
                  <a:txBody>
                    <a:bodyPr/>
                    <a:lstStyle/>
                    <a:p>
                      <a:r>
                        <a:rPr lang="en-US" dirty="0">
                          <a:hlinkClick r:id="rId4"/>
                        </a:rPr>
                        <a:t>LS@somewhere.com</a:t>
                      </a:r>
                      <a:endParaRPr lang="en-US"/>
                    </a:p>
                  </a:txBody>
                  <a:tcPr/>
                </a:tc>
                <a:tc>
                  <a:txBody>
                    <a:bodyPr/>
                    <a:lstStyle/>
                    <a:p>
                      <a:r>
                        <a:rPr lang="en-US" dirty="0"/>
                        <a:t>518-834-2102</a:t>
                      </a:r>
                    </a:p>
                  </a:txBody>
                  <a:tcPr/>
                </a:tc>
                <a:extLst>
                  <a:ext uri="{0D108BD9-81ED-4DB2-BD59-A6C34878D82A}">
                    <a16:rowId xmlns:a16="http://schemas.microsoft.com/office/drawing/2014/main" xmlns="" val="3755166330"/>
                  </a:ext>
                </a:extLst>
              </a:tr>
              <a:tr h="370840">
                <a:tc>
                  <a:txBody>
                    <a:bodyPr/>
                    <a:lstStyle/>
                    <a:p>
                      <a:pPr algn="ctr"/>
                      <a:r>
                        <a:rPr lang="en-US" dirty="0"/>
                        <a:t>400</a:t>
                      </a:r>
                    </a:p>
                  </a:txBody>
                  <a:tcPr/>
                </a:tc>
                <a:tc>
                  <a:txBody>
                    <a:bodyPr/>
                    <a:lstStyle/>
                    <a:p>
                      <a:r>
                        <a:rPr lang="en-US" dirty="0"/>
                        <a:t>Tom</a:t>
                      </a:r>
                    </a:p>
                  </a:txBody>
                  <a:tcPr/>
                </a:tc>
                <a:tc>
                  <a:txBody>
                    <a:bodyPr/>
                    <a:lstStyle/>
                    <a:p>
                      <a:r>
                        <a:rPr lang="en-US" dirty="0"/>
                        <a:t>Caruthers</a:t>
                      </a:r>
                    </a:p>
                  </a:txBody>
                  <a:tcPr/>
                </a:tc>
                <a:tc>
                  <a:txBody>
                    <a:bodyPr/>
                    <a:lstStyle/>
                    <a:p>
                      <a:r>
                        <a:rPr lang="en-US" dirty="0"/>
                        <a:t>Accounting</a:t>
                      </a:r>
                    </a:p>
                  </a:txBody>
                  <a:tcPr/>
                </a:tc>
                <a:tc>
                  <a:txBody>
                    <a:bodyPr/>
                    <a:lstStyle/>
                    <a:p>
                      <a:r>
                        <a:rPr lang="en-US" dirty="0">
                          <a:hlinkClick r:id="rId5"/>
                        </a:rPr>
                        <a:t>TC@somewhere.com</a:t>
                      </a:r>
                      <a:endParaRPr lang="en-US"/>
                    </a:p>
                  </a:txBody>
                  <a:tcPr/>
                </a:tc>
                <a:tc>
                  <a:txBody>
                    <a:bodyPr/>
                    <a:lstStyle/>
                    <a:p>
                      <a:r>
                        <a:rPr lang="en-US" dirty="0"/>
                        <a:t>518-834-1102</a:t>
                      </a:r>
                    </a:p>
                  </a:txBody>
                  <a:tcPr/>
                </a:tc>
                <a:extLst>
                  <a:ext uri="{0D108BD9-81ED-4DB2-BD59-A6C34878D82A}">
                    <a16:rowId xmlns:a16="http://schemas.microsoft.com/office/drawing/2014/main" xmlns="" val="1705849174"/>
                  </a:ext>
                </a:extLst>
              </a:tr>
              <a:tr h="370840">
                <a:tc>
                  <a:txBody>
                    <a:bodyPr/>
                    <a:lstStyle/>
                    <a:p>
                      <a:pPr algn="ctr"/>
                      <a:r>
                        <a:rPr lang="en-US" dirty="0"/>
                        <a:t>500</a:t>
                      </a:r>
                    </a:p>
                  </a:txBody>
                  <a:tcPr/>
                </a:tc>
                <a:tc>
                  <a:txBody>
                    <a:bodyPr/>
                    <a:lstStyle/>
                    <a:p>
                      <a:r>
                        <a:rPr lang="en-US" dirty="0"/>
                        <a:t>Tom</a:t>
                      </a:r>
                    </a:p>
                  </a:txBody>
                  <a:tcPr/>
                </a:tc>
                <a:tc>
                  <a:txBody>
                    <a:bodyPr/>
                    <a:lstStyle/>
                    <a:p>
                      <a:r>
                        <a:rPr lang="en-US" dirty="0"/>
                        <a:t>Jackson</a:t>
                      </a:r>
                    </a:p>
                  </a:txBody>
                  <a:tcPr/>
                </a:tc>
                <a:tc>
                  <a:txBody>
                    <a:bodyPr/>
                    <a:lstStyle/>
                    <a:p>
                      <a:r>
                        <a:rPr lang="en-US" dirty="0"/>
                        <a:t>Production</a:t>
                      </a:r>
                    </a:p>
                  </a:txBody>
                  <a:tcPr/>
                </a:tc>
                <a:tc>
                  <a:txBody>
                    <a:bodyPr/>
                    <a:lstStyle/>
                    <a:p>
                      <a:r>
                        <a:rPr lang="en-US" dirty="0">
                          <a:hlinkClick r:id="rId6"/>
                        </a:rPr>
                        <a:t>TJ@somewhere.com</a:t>
                      </a:r>
                      <a:endParaRPr lang="en-US"/>
                    </a:p>
                  </a:txBody>
                  <a:tcPr/>
                </a:tc>
                <a:tc>
                  <a:txBody>
                    <a:bodyPr/>
                    <a:lstStyle/>
                    <a:p>
                      <a:r>
                        <a:rPr lang="en-US" dirty="0"/>
                        <a:t>518-834-4101</a:t>
                      </a:r>
                    </a:p>
                  </a:txBody>
                  <a:tcPr/>
                </a:tc>
                <a:extLst>
                  <a:ext uri="{0D108BD9-81ED-4DB2-BD59-A6C34878D82A}">
                    <a16:rowId xmlns:a16="http://schemas.microsoft.com/office/drawing/2014/main" xmlns="" val="1582802821"/>
                  </a:ext>
                </a:extLst>
              </a:tr>
              <a:tr h="370840">
                <a:tc>
                  <a:txBody>
                    <a:bodyPr/>
                    <a:lstStyle/>
                    <a:p>
                      <a:pPr algn="ctr"/>
                      <a:r>
                        <a:rPr lang="en-US" dirty="0"/>
                        <a:t>600</a:t>
                      </a:r>
                    </a:p>
                  </a:txBody>
                  <a:tcPr/>
                </a:tc>
                <a:tc>
                  <a:txBody>
                    <a:bodyPr/>
                    <a:lstStyle/>
                    <a:p>
                      <a:r>
                        <a:rPr lang="en-US" dirty="0"/>
                        <a:t>Eleanore</a:t>
                      </a:r>
                    </a:p>
                  </a:txBody>
                  <a:tcPr/>
                </a:tc>
                <a:tc>
                  <a:txBody>
                    <a:bodyPr/>
                    <a:lstStyle/>
                    <a:p>
                      <a:r>
                        <a:rPr lang="en-US" dirty="0"/>
                        <a:t>Caldera</a:t>
                      </a:r>
                    </a:p>
                  </a:txBody>
                  <a:tcPr/>
                </a:tc>
                <a:tc>
                  <a:txBody>
                    <a:bodyPr/>
                    <a:lstStyle/>
                    <a:p>
                      <a:r>
                        <a:rPr lang="en-US" dirty="0"/>
                        <a:t>Legal</a:t>
                      </a:r>
                    </a:p>
                  </a:txBody>
                  <a:tcPr/>
                </a:tc>
                <a:tc>
                  <a:txBody>
                    <a:bodyPr/>
                    <a:lstStyle/>
                    <a:p>
                      <a:r>
                        <a:rPr lang="en-US" dirty="0">
                          <a:hlinkClick r:id="rId7"/>
                        </a:rPr>
                        <a:t>EC@somewhere.com</a:t>
                      </a:r>
                      <a:endParaRPr lang="en-US"/>
                    </a:p>
                  </a:txBody>
                  <a:tcPr/>
                </a:tc>
                <a:tc>
                  <a:txBody>
                    <a:bodyPr/>
                    <a:lstStyle/>
                    <a:p>
                      <a:r>
                        <a:rPr lang="en-US" dirty="0"/>
                        <a:t>518-834-3101</a:t>
                      </a:r>
                    </a:p>
                  </a:txBody>
                  <a:tcPr/>
                </a:tc>
                <a:extLst>
                  <a:ext uri="{0D108BD9-81ED-4DB2-BD59-A6C34878D82A}">
                    <a16:rowId xmlns:a16="http://schemas.microsoft.com/office/drawing/2014/main" xmlns="" val="2050312628"/>
                  </a:ext>
                </a:extLst>
              </a:tr>
              <a:tr h="370840">
                <a:tc>
                  <a:txBody>
                    <a:bodyPr/>
                    <a:lstStyle/>
                    <a:p>
                      <a:pPr algn="ctr"/>
                      <a:r>
                        <a:rPr lang="en-US" dirty="0"/>
                        <a:t>700</a:t>
                      </a:r>
                    </a:p>
                  </a:txBody>
                  <a:tcPr/>
                </a:tc>
                <a:tc>
                  <a:txBody>
                    <a:bodyPr/>
                    <a:lstStyle/>
                    <a:p>
                      <a:r>
                        <a:rPr lang="en-US" dirty="0"/>
                        <a:t>Richard</a:t>
                      </a:r>
                    </a:p>
                  </a:txBody>
                  <a:tcPr/>
                </a:tc>
                <a:tc>
                  <a:txBody>
                    <a:bodyPr/>
                    <a:lstStyle/>
                    <a:p>
                      <a:r>
                        <a:rPr lang="en-US" dirty="0"/>
                        <a:t>Bandalone</a:t>
                      </a:r>
                    </a:p>
                  </a:txBody>
                  <a:tcPr/>
                </a:tc>
                <a:tc>
                  <a:txBody>
                    <a:bodyPr/>
                    <a:lstStyle/>
                    <a:p>
                      <a:r>
                        <a:rPr lang="en-US" dirty="0"/>
                        <a:t>Legal</a:t>
                      </a:r>
                    </a:p>
                  </a:txBody>
                  <a:tcPr/>
                </a:tc>
                <a:tc>
                  <a:txBody>
                    <a:bodyPr/>
                    <a:lstStyle/>
                    <a:p>
                      <a:r>
                        <a:rPr lang="en-US" dirty="0">
                          <a:hlinkClick r:id="rId8"/>
                        </a:rPr>
                        <a:t>RB@somewhere.com</a:t>
                      </a:r>
                      <a:endParaRPr lang="en-US"/>
                    </a:p>
                  </a:txBody>
                  <a:tcPr/>
                </a:tc>
                <a:tc>
                  <a:txBody>
                    <a:bodyPr/>
                    <a:lstStyle/>
                    <a:p>
                      <a:r>
                        <a:rPr lang="en-US" dirty="0"/>
                        <a:t>518-834-3102</a:t>
                      </a:r>
                    </a:p>
                  </a:txBody>
                  <a:tcPr/>
                </a:tc>
                <a:extLst>
                  <a:ext uri="{0D108BD9-81ED-4DB2-BD59-A6C34878D82A}">
                    <a16:rowId xmlns:a16="http://schemas.microsoft.com/office/drawing/2014/main" xmlns="" val="999948746"/>
                  </a:ext>
                </a:extLst>
              </a:tr>
            </a:tbl>
          </a:graphicData>
        </a:graphic>
      </p:graphicFrame>
    </p:spTree>
    <p:extLst>
      <p:ext uri="{BB962C8B-B14F-4D97-AF65-F5344CB8AC3E}">
        <p14:creationId xmlns:p14="http://schemas.microsoft.com/office/powerpoint/2010/main" val="21337210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ED8772-1620-41CA-BD46-6A6350A4BA1D}"/>
              </a:ext>
            </a:extLst>
          </p:cNvPr>
          <p:cNvSpPr>
            <a:spLocks noGrp="1"/>
          </p:cNvSpPr>
          <p:nvPr>
            <p:ph type="title"/>
          </p:nvPr>
        </p:nvSpPr>
        <p:spPr/>
        <p:txBody>
          <a:bodyPr>
            <a:normAutofit fontScale="90000"/>
          </a:bodyPr>
          <a:lstStyle/>
          <a:p>
            <a:r>
              <a:rPr lang="en-US" dirty="0"/>
              <a:t>Figure 3-6  Tables That are Not Relations:</a:t>
            </a:r>
            <a:br>
              <a:rPr lang="en-US" dirty="0"/>
            </a:br>
            <a:r>
              <a:rPr lang="en-US" dirty="0"/>
              <a:t>Multiple Entries per Cell</a:t>
            </a:r>
          </a:p>
        </p:txBody>
      </p:sp>
      <p:graphicFrame>
        <p:nvGraphicFramePr>
          <p:cNvPr id="4" name="Table 3">
            <a:extLst>
              <a:ext uri="{FF2B5EF4-FFF2-40B4-BE49-F238E27FC236}">
                <a16:creationId xmlns:a16="http://schemas.microsoft.com/office/drawing/2014/main" xmlns="" id="{464AC0B1-BA15-4F08-8193-932F833295C8}"/>
              </a:ext>
            </a:extLst>
          </p:cNvPr>
          <p:cNvGraphicFramePr>
            <a:graphicFrameLocks noGrp="1"/>
          </p:cNvGraphicFramePr>
          <p:nvPr>
            <p:extLst>
              <p:ext uri="{D42A27DB-BD31-4B8C-83A1-F6EECF244321}">
                <p14:modId xmlns:p14="http://schemas.microsoft.com/office/powerpoint/2010/main" val="998972867"/>
              </p:ext>
            </p:extLst>
          </p:nvPr>
        </p:nvGraphicFramePr>
        <p:xfrm>
          <a:off x="1981200" y="1737688"/>
          <a:ext cx="8229600" cy="3680078"/>
        </p:xfrm>
        <a:graphic>
          <a:graphicData uri="http://schemas.openxmlformats.org/drawingml/2006/table">
            <a:tbl>
              <a:tblPr firstRow="1" bandRow="1">
                <a:tableStyleId>{40F9630F-82C1-40B7-BC3A-925EFCFF5E92}</a:tableStyleId>
              </a:tblPr>
              <a:tblGrid>
                <a:gridCol w="1517515">
                  <a:extLst>
                    <a:ext uri="{9D8B030D-6E8A-4147-A177-3AD203B41FA5}">
                      <a16:colId xmlns:a16="http://schemas.microsoft.com/office/drawing/2014/main" xmlns="" val="1657003371"/>
                    </a:ext>
                  </a:extLst>
                </a:gridCol>
                <a:gridCol w="943583">
                  <a:extLst>
                    <a:ext uri="{9D8B030D-6E8A-4147-A177-3AD203B41FA5}">
                      <a16:colId xmlns:a16="http://schemas.microsoft.com/office/drawing/2014/main" xmlns="" val="366912647"/>
                    </a:ext>
                  </a:extLst>
                </a:gridCol>
                <a:gridCol w="1089498">
                  <a:extLst>
                    <a:ext uri="{9D8B030D-6E8A-4147-A177-3AD203B41FA5}">
                      <a16:colId xmlns:a16="http://schemas.microsoft.com/office/drawing/2014/main" xmlns="" val="714762793"/>
                    </a:ext>
                  </a:extLst>
                </a:gridCol>
                <a:gridCol w="1342417">
                  <a:extLst>
                    <a:ext uri="{9D8B030D-6E8A-4147-A177-3AD203B41FA5}">
                      <a16:colId xmlns:a16="http://schemas.microsoft.com/office/drawing/2014/main" xmlns="" val="874560119"/>
                    </a:ext>
                  </a:extLst>
                </a:gridCol>
                <a:gridCol w="1964987">
                  <a:extLst>
                    <a:ext uri="{9D8B030D-6E8A-4147-A177-3AD203B41FA5}">
                      <a16:colId xmlns:a16="http://schemas.microsoft.com/office/drawing/2014/main" xmlns="" val="2891494188"/>
                    </a:ext>
                  </a:extLst>
                </a:gridCol>
                <a:gridCol w="1371600">
                  <a:extLst>
                    <a:ext uri="{9D8B030D-6E8A-4147-A177-3AD203B41FA5}">
                      <a16:colId xmlns:a16="http://schemas.microsoft.com/office/drawing/2014/main" xmlns="" val="4006727401"/>
                    </a:ext>
                  </a:extLst>
                </a:gridCol>
              </a:tblGrid>
              <a:tr h="370840">
                <a:tc>
                  <a:txBody>
                    <a:bodyPr/>
                    <a:lstStyle/>
                    <a:p>
                      <a:pPr algn="ctr"/>
                      <a:r>
                        <a:rPr lang="en-US" sz="1200" dirty="0"/>
                        <a:t>EmployeeNumber</a:t>
                      </a:r>
                    </a:p>
                  </a:txBody>
                  <a:tcPr/>
                </a:tc>
                <a:tc>
                  <a:txBody>
                    <a:bodyPr/>
                    <a:lstStyle/>
                    <a:p>
                      <a:r>
                        <a:rPr lang="en-US" sz="1200" dirty="0"/>
                        <a:t>FirstName</a:t>
                      </a:r>
                    </a:p>
                  </a:txBody>
                  <a:tcPr/>
                </a:tc>
                <a:tc>
                  <a:txBody>
                    <a:bodyPr/>
                    <a:lstStyle/>
                    <a:p>
                      <a:r>
                        <a:rPr lang="en-US" sz="1200" dirty="0"/>
                        <a:t>LastName</a:t>
                      </a:r>
                    </a:p>
                  </a:txBody>
                  <a:tcPr/>
                </a:tc>
                <a:tc>
                  <a:txBody>
                    <a:bodyPr/>
                    <a:lstStyle/>
                    <a:p>
                      <a:r>
                        <a:rPr lang="en-US" sz="1200" dirty="0"/>
                        <a:t>Department</a:t>
                      </a:r>
                    </a:p>
                  </a:txBody>
                  <a:tcPr/>
                </a:tc>
                <a:tc>
                  <a:txBody>
                    <a:bodyPr/>
                    <a:lstStyle/>
                    <a:p>
                      <a:r>
                        <a:rPr lang="en-US" sz="1200" dirty="0"/>
                        <a:t>EmailAddress</a:t>
                      </a:r>
                    </a:p>
                  </a:txBody>
                  <a:tcPr/>
                </a:tc>
                <a:tc>
                  <a:txBody>
                    <a:bodyPr/>
                    <a:lstStyle/>
                    <a:p>
                      <a:r>
                        <a:rPr lang="en-US" sz="1200" dirty="0"/>
                        <a:t>Phone</a:t>
                      </a:r>
                    </a:p>
                  </a:txBody>
                  <a:tcPr/>
                </a:tc>
                <a:extLst>
                  <a:ext uri="{0D108BD9-81ED-4DB2-BD59-A6C34878D82A}">
                    <a16:rowId xmlns:a16="http://schemas.microsoft.com/office/drawing/2014/main" xmlns="" val="3900838567"/>
                  </a:ext>
                </a:extLst>
              </a:tr>
              <a:tr h="370840">
                <a:tc>
                  <a:txBody>
                    <a:bodyPr/>
                    <a:lstStyle/>
                    <a:p>
                      <a:pPr algn="ctr"/>
                      <a:r>
                        <a:rPr lang="en-US" dirty="0"/>
                        <a:t>100</a:t>
                      </a:r>
                    </a:p>
                  </a:txBody>
                  <a:tcPr/>
                </a:tc>
                <a:tc>
                  <a:txBody>
                    <a:bodyPr/>
                    <a:lstStyle/>
                    <a:p>
                      <a:r>
                        <a:rPr lang="en-US" dirty="0"/>
                        <a:t>Jerry</a:t>
                      </a:r>
                    </a:p>
                  </a:txBody>
                  <a:tcPr/>
                </a:tc>
                <a:tc>
                  <a:txBody>
                    <a:bodyPr/>
                    <a:lstStyle/>
                    <a:p>
                      <a:r>
                        <a:rPr lang="en-US" dirty="0"/>
                        <a:t>Johnson</a:t>
                      </a:r>
                    </a:p>
                  </a:txBody>
                  <a:tcPr/>
                </a:tc>
                <a:tc>
                  <a:txBody>
                    <a:bodyPr/>
                    <a:lstStyle/>
                    <a:p>
                      <a:r>
                        <a:rPr lang="en-US" dirty="0"/>
                        <a:t>Accounting</a:t>
                      </a:r>
                    </a:p>
                  </a:txBody>
                  <a:tcPr/>
                </a:tc>
                <a:tc>
                  <a:txBody>
                    <a:bodyPr/>
                    <a:lstStyle/>
                    <a:p>
                      <a:r>
                        <a:rPr lang="en-US" dirty="0">
                          <a:hlinkClick r:id="rId2"/>
                        </a:rPr>
                        <a:t>JJ@somewhere.com</a:t>
                      </a:r>
                      <a:endParaRPr lang="en-US"/>
                    </a:p>
                  </a:txBody>
                  <a:tcPr/>
                </a:tc>
                <a:tc>
                  <a:txBody>
                    <a:bodyPr/>
                    <a:lstStyle/>
                    <a:p>
                      <a:r>
                        <a:rPr lang="en-US" dirty="0"/>
                        <a:t>518-834-1101</a:t>
                      </a:r>
                    </a:p>
                  </a:txBody>
                  <a:tcPr/>
                </a:tc>
                <a:extLst>
                  <a:ext uri="{0D108BD9-81ED-4DB2-BD59-A6C34878D82A}">
                    <a16:rowId xmlns:a16="http://schemas.microsoft.com/office/drawing/2014/main" xmlns="" val="2017580710"/>
                  </a:ext>
                </a:extLst>
              </a:tr>
              <a:tr h="331926">
                <a:tc>
                  <a:txBody>
                    <a:bodyPr/>
                    <a:lstStyle/>
                    <a:p>
                      <a:pPr algn="ctr"/>
                      <a:r>
                        <a:rPr lang="en-US" dirty="0"/>
                        <a:t>200</a:t>
                      </a:r>
                    </a:p>
                  </a:txBody>
                  <a:tcPr/>
                </a:tc>
                <a:tc>
                  <a:txBody>
                    <a:bodyPr/>
                    <a:lstStyle/>
                    <a:p>
                      <a:r>
                        <a:rPr lang="en-US" dirty="0"/>
                        <a:t>Mary</a:t>
                      </a:r>
                    </a:p>
                  </a:txBody>
                  <a:tcPr/>
                </a:tc>
                <a:tc>
                  <a:txBody>
                    <a:bodyPr/>
                    <a:lstStyle/>
                    <a:p>
                      <a:r>
                        <a:rPr lang="en-US" dirty="0"/>
                        <a:t>Abernathy</a:t>
                      </a:r>
                    </a:p>
                  </a:txBody>
                  <a:tcPr/>
                </a:tc>
                <a:tc>
                  <a:txBody>
                    <a:bodyPr/>
                    <a:lstStyle/>
                    <a:p>
                      <a:r>
                        <a:rPr lang="en-US" dirty="0"/>
                        <a:t>Finance</a:t>
                      </a:r>
                    </a:p>
                  </a:txBody>
                  <a:tcPr/>
                </a:tc>
                <a:tc>
                  <a:txBody>
                    <a:bodyPr/>
                    <a:lstStyle/>
                    <a:p>
                      <a:r>
                        <a:rPr lang="en-US" dirty="0">
                          <a:hlinkClick r:id="rId3"/>
                        </a:rPr>
                        <a:t>MA@somewhere.com</a:t>
                      </a:r>
                      <a:endParaRPr lang="en-US"/>
                    </a:p>
                  </a:txBody>
                  <a:tcPr/>
                </a:tc>
                <a:tc>
                  <a:txBody>
                    <a:bodyPr/>
                    <a:lstStyle/>
                    <a:p>
                      <a:r>
                        <a:rPr lang="en-US" dirty="0"/>
                        <a:t>518-834-2101</a:t>
                      </a:r>
                    </a:p>
                  </a:txBody>
                  <a:tcPr/>
                </a:tc>
                <a:extLst>
                  <a:ext uri="{0D108BD9-81ED-4DB2-BD59-A6C34878D82A}">
                    <a16:rowId xmlns:a16="http://schemas.microsoft.com/office/drawing/2014/main" xmlns="" val="2100822264"/>
                  </a:ext>
                </a:extLst>
              </a:tr>
              <a:tr h="447472">
                <a:tc>
                  <a:txBody>
                    <a:bodyPr/>
                    <a:lstStyle/>
                    <a:p>
                      <a:pPr algn="ctr"/>
                      <a:r>
                        <a:rPr lang="en-US" dirty="0"/>
                        <a:t>300</a:t>
                      </a:r>
                    </a:p>
                  </a:txBody>
                  <a:tcPr/>
                </a:tc>
                <a:tc>
                  <a:txBody>
                    <a:bodyPr/>
                    <a:lstStyle/>
                    <a:p>
                      <a:r>
                        <a:rPr lang="en-US" dirty="0"/>
                        <a:t>Liz</a:t>
                      </a:r>
                    </a:p>
                  </a:txBody>
                  <a:tcPr/>
                </a:tc>
                <a:tc>
                  <a:txBody>
                    <a:bodyPr/>
                    <a:lstStyle/>
                    <a:p>
                      <a:r>
                        <a:rPr lang="en-US" dirty="0"/>
                        <a:t>Smathers</a:t>
                      </a:r>
                    </a:p>
                  </a:txBody>
                  <a:tcPr/>
                </a:tc>
                <a:tc>
                  <a:txBody>
                    <a:bodyPr/>
                    <a:lstStyle/>
                    <a:p>
                      <a:r>
                        <a:rPr lang="en-US" dirty="0"/>
                        <a:t>Finance</a:t>
                      </a:r>
                    </a:p>
                  </a:txBody>
                  <a:tcPr/>
                </a:tc>
                <a:tc>
                  <a:txBody>
                    <a:bodyPr/>
                    <a:lstStyle/>
                    <a:p>
                      <a:r>
                        <a:rPr lang="en-US" dirty="0">
                          <a:hlinkClick r:id="rId4"/>
                        </a:rPr>
                        <a:t>LS@somewhere.com</a:t>
                      </a:r>
                      <a:endParaRPr lang="en-US"/>
                    </a:p>
                  </a:txBody>
                  <a:tcPr/>
                </a:tc>
                <a:tc>
                  <a:txBody>
                    <a:bodyPr/>
                    <a:lstStyle/>
                    <a:p>
                      <a:r>
                        <a:rPr lang="en-US" dirty="0"/>
                        <a:t>518-834-2102</a:t>
                      </a:r>
                    </a:p>
                  </a:txBody>
                  <a:tcPr/>
                </a:tc>
                <a:extLst>
                  <a:ext uri="{0D108BD9-81ED-4DB2-BD59-A6C34878D82A}">
                    <a16:rowId xmlns:a16="http://schemas.microsoft.com/office/drawing/2014/main" xmlns="" val="3755166330"/>
                  </a:ext>
                </a:extLst>
              </a:tr>
              <a:tr h="370840">
                <a:tc>
                  <a:txBody>
                    <a:bodyPr/>
                    <a:lstStyle/>
                    <a:p>
                      <a:pPr algn="ctr"/>
                      <a:r>
                        <a:rPr lang="en-US" dirty="0"/>
                        <a:t>400</a:t>
                      </a:r>
                    </a:p>
                  </a:txBody>
                  <a:tcPr/>
                </a:tc>
                <a:tc>
                  <a:txBody>
                    <a:bodyPr/>
                    <a:lstStyle/>
                    <a:p>
                      <a:r>
                        <a:rPr lang="en-US" dirty="0"/>
                        <a:t>Tom</a:t>
                      </a:r>
                    </a:p>
                  </a:txBody>
                  <a:tcPr/>
                </a:tc>
                <a:tc>
                  <a:txBody>
                    <a:bodyPr/>
                    <a:lstStyle/>
                    <a:p>
                      <a:r>
                        <a:rPr lang="en-US" dirty="0"/>
                        <a:t>Caruthers</a:t>
                      </a:r>
                    </a:p>
                  </a:txBody>
                  <a:tcPr/>
                </a:tc>
                <a:tc>
                  <a:txBody>
                    <a:bodyPr/>
                    <a:lstStyle/>
                    <a:p>
                      <a:r>
                        <a:rPr lang="en-US" dirty="0"/>
                        <a:t>Accounting</a:t>
                      </a:r>
                    </a:p>
                  </a:txBody>
                  <a:tcPr/>
                </a:tc>
                <a:tc>
                  <a:txBody>
                    <a:bodyPr/>
                    <a:lstStyle/>
                    <a:p>
                      <a:r>
                        <a:rPr lang="en-US" dirty="0">
                          <a:hlinkClick r:id="rId4"/>
                        </a:rPr>
                        <a:t>TC@somewhere.com</a:t>
                      </a:r>
                      <a:endParaRPr lang="en-US"/>
                    </a:p>
                    <a:p>
                      <a:pPr algn="r"/>
                      <a:r>
                        <a:rPr lang="en-US" dirty="0"/>
                        <a:t>Fax:</a:t>
                      </a:r>
                    </a:p>
                    <a:p>
                      <a:pPr algn="r"/>
                      <a:r>
                        <a:rPr lang="en-US" dirty="0"/>
                        <a:t>Home:</a:t>
                      </a:r>
                    </a:p>
                  </a:txBody>
                  <a:tcPr/>
                </a:tc>
                <a:tc>
                  <a:txBody>
                    <a:bodyPr/>
                    <a:lstStyle/>
                    <a:p>
                      <a:r>
                        <a:rPr lang="en-US" dirty="0"/>
                        <a:t>518-834-2102</a:t>
                      </a:r>
                    </a:p>
                    <a:p>
                      <a:r>
                        <a:rPr lang="en-US" dirty="0"/>
                        <a:t>518-834-9911</a:t>
                      </a:r>
                    </a:p>
                    <a:p>
                      <a:r>
                        <a:rPr lang="en-US" dirty="0"/>
                        <a:t>518-723-8795</a:t>
                      </a:r>
                    </a:p>
                  </a:txBody>
                  <a:tcPr/>
                </a:tc>
                <a:extLst>
                  <a:ext uri="{0D108BD9-81ED-4DB2-BD59-A6C34878D82A}">
                    <a16:rowId xmlns:a16="http://schemas.microsoft.com/office/drawing/2014/main" xmlns="" val="1705849174"/>
                  </a:ext>
                </a:extLst>
              </a:tr>
              <a:tr h="370840">
                <a:tc>
                  <a:txBody>
                    <a:bodyPr/>
                    <a:lstStyle/>
                    <a:p>
                      <a:pPr algn="ctr"/>
                      <a:r>
                        <a:rPr lang="en-US" dirty="0"/>
                        <a:t>500</a:t>
                      </a:r>
                    </a:p>
                  </a:txBody>
                  <a:tcPr/>
                </a:tc>
                <a:tc>
                  <a:txBody>
                    <a:bodyPr/>
                    <a:lstStyle/>
                    <a:p>
                      <a:r>
                        <a:rPr lang="en-US" dirty="0"/>
                        <a:t>Tom</a:t>
                      </a:r>
                    </a:p>
                  </a:txBody>
                  <a:tcPr/>
                </a:tc>
                <a:tc>
                  <a:txBody>
                    <a:bodyPr/>
                    <a:lstStyle/>
                    <a:p>
                      <a:r>
                        <a:rPr lang="en-US" dirty="0"/>
                        <a:t>Jackson</a:t>
                      </a:r>
                    </a:p>
                  </a:txBody>
                  <a:tcPr/>
                </a:tc>
                <a:tc>
                  <a:txBody>
                    <a:bodyPr/>
                    <a:lstStyle/>
                    <a:p>
                      <a:r>
                        <a:rPr lang="en-US" dirty="0"/>
                        <a:t>Production</a:t>
                      </a:r>
                    </a:p>
                  </a:txBody>
                  <a:tcPr/>
                </a:tc>
                <a:tc>
                  <a:txBody>
                    <a:bodyPr/>
                    <a:lstStyle/>
                    <a:p>
                      <a:r>
                        <a:rPr lang="en-US" dirty="0">
                          <a:hlinkClick r:id="rId5"/>
                        </a:rPr>
                        <a:t>TJ@somewhere.com</a:t>
                      </a:r>
                      <a:endParaRPr lang="en-US"/>
                    </a:p>
                  </a:txBody>
                  <a:tcPr/>
                </a:tc>
                <a:tc>
                  <a:txBody>
                    <a:bodyPr/>
                    <a:lstStyle/>
                    <a:p>
                      <a:r>
                        <a:rPr lang="en-US" dirty="0"/>
                        <a:t>518-834-4101</a:t>
                      </a:r>
                    </a:p>
                  </a:txBody>
                  <a:tcPr/>
                </a:tc>
                <a:extLst>
                  <a:ext uri="{0D108BD9-81ED-4DB2-BD59-A6C34878D82A}">
                    <a16:rowId xmlns:a16="http://schemas.microsoft.com/office/drawing/2014/main" xmlns="" val="1582802821"/>
                  </a:ext>
                </a:extLst>
              </a:tr>
              <a:tr h="370840">
                <a:tc>
                  <a:txBody>
                    <a:bodyPr/>
                    <a:lstStyle/>
                    <a:p>
                      <a:pPr algn="ctr"/>
                      <a:r>
                        <a:rPr lang="en-US" dirty="0"/>
                        <a:t>600</a:t>
                      </a:r>
                    </a:p>
                  </a:txBody>
                  <a:tcPr/>
                </a:tc>
                <a:tc>
                  <a:txBody>
                    <a:bodyPr/>
                    <a:lstStyle/>
                    <a:p>
                      <a:r>
                        <a:rPr lang="en-US" dirty="0"/>
                        <a:t>Eleanore</a:t>
                      </a:r>
                    </a:p>
                  </a:txBody>
                  <a:tcPr/>
                </a:tc>
                <a:tc>
                  <a:txBody>
                    <a:bodyPr/>
                    <a:lstStyle/>
                    <a:p>
                      <a:r>
                        <a:rPr lang="en-US" dirty="0"/>
                        <a:t>Caldera</a:t>
                      </a:r>
                    </a:p>
                  </a:txBody>
                  <a:tcPr/>
                </a:tc>
                <a:tc>
                  <a:txBody>
                    <a:bodyPr/>
                    <a:lstStyle/>
                    <a:p>
                      <a:r>
                        <a:rPr lang="en-US" dirty="0"/>
                        <a:t>Legal</a:t>
                      </a:r>
                    </a:p>
                  </a:txBody>
                  <a:tcPr/>
                </a:tc>
                <a:tc>
                  <a:txBody>
                    <a:bodyPr/>
                    <a:lstStyle/>
                    <a:p>
                      <a:r>
                        <a:rPr lang="en-US" dirty="0">
                          <a:hlinkClick r:id="rId6"/>
                        </a:rPr>
                        <a:t>EC@somewhere.com</a:t>
                      </a:r>
                      <a:endParaRPr lang="en-US"/>
                    </a:p>
                    <a:p>
                      <a:pPr algn="r"/>
                      <a:r>
                        <a:rPr lang="en-US" dirty="0"/>
                        <a:t>Fax:</a:t>
                      </a:r>
                    </a:p>
                    <a:p>
                      <a:pPr algn="r"/>
                      <a:r>
                        <a:rPr lang="en-US" dirty="0"/>
                        <a:t>Home:</a:t>
                      </a:r>
                    </a:p>
                  </a:txBody>
                  <a:tcPr/>
                </a:tc>
                <a:tc>
                  <a:txBody>
                    <a:bodyPr/>
                    <a:lstStyle/>
                    <a:p>
                      <a:r>
                        <a:rPr lang="en-US" dirty="0"/>
                        <a:t>518-834-3101</a:t>
                      </a:r>
                    </a:p>
                    <a:p>
                      <a:r>
                        <a:rPr lang="en-US" dirty="0"/>
                        <a:t>518-834-9912</a:t>
                      </a:r>
                    </a:p>
                    <a:p>
                      <a:r>
                        <a:rPr lang="en-US" dirty="0"/>
                        <a:t>518-723-7654</a:t>
                      </a:r>
                    </a:p>
                  </a:txBody>
                  <a:tcPr/>
                </a:tc>
                <a:extLst>
                  <a:ext uri="{0D108BD9-81ED-4DB2-BD59-A6C34878D82A}">
                    <a16:rowId xmlns:a16="http://schemas.microsoft.com/office/drawing/2014/main" xmlns="" val="2050312628"/>
                  </a:ext>
                </a:extLst>
              </a:tr>
              <a:tr h="370840">
                <a:tc>
                  <a:txBody>
                    <a:bodyPr/>
                    <a:lstStyle/>
                    <a:p>
                      <a:pPr algn="ctr"/>
                      <a:r>
                        <a:rPr lang="en-US" dirty="0"/>
                        <a:t>700</a:t>
                      </a:r>
                    </a:p>
                  </a:txBody>
                  <a:tcPr/>
                </a:tc>
                <a:tc>
                  <a:txBody>
                    <a:bodyPr/>
                    <a:lstStyle/>
                    <a:p>
                      <a:r>
                        <a:rPr lang="en-US" dirty="0"/>
                        <a:t>Richard</a:t>
                      </a:r>
                    </a:p>
                  </a:txBody>
                  <a:tcPr/>
                </a:tc>
                <a:tc>
                  <a:txBody>
                    <a:bodyPr/>
                    <a:lstStyle/>
                    <a:p>
                      <a:r>
                        <a:rPr lang="en-US" dirty="0"/>
                        <a:t>Bandalone</a:t>
                      </a:r>
                    </a:p>
                  </a:txBody>
                  <a:tcPr/>
                </a:tc>
                <a:tc>
                  <a:txBody>
                    <a:bodyPr/>
                    <a:lstStyle/>
                    <a:p>
                      <a:r>
                        <a:rPr lang="en-US" dirty="0"/>
                        <a:t>Legal</a:t>
                      </a:r>
                    </a:p>
                  </a:txBody>
                  <a:tcPr/>
                </a:tc>
                <a:tc>
                  <a:txBody>
                    <a:bodyPr/>
                    <a:lstStyle/>
                    <a:p>
                      <a:r>
                        <a:rPr lang="en-US" dirty="0">
                          <a:hlinkClick r:id="rId7"/>
                        </a:rPr>
                        <a:t>RB@somewhere.com</a:t>
                      </a:r>
                      <a:endParaRPr lang="en-US"/>
                    </a:p>
                  </a:txBody>
                  <a:tcPr/>
                </a:tc>
                <a:tc>
                  <a:txBody>
                    <a:bodyPr/>
                    <a:lstStyle/>
                    <a:p>
                      <a:r>
                        <a:rPr lang="en-US" dirty="0"/>
                        <a:t>518-834-3102</a:t>
                      </a:r>
                    </a:p>
                  </a:txBody>
                  <a:tcPr/>
                </a:tc>
                <a:extLst>
                  <a:ext uri="{0D108BD9-81ED-4DB2-BD59-A6C34878D82A}">
                    <a16:rowId xmlns:a16="http://schemas.microsoft.com/office/drawing/2014/main" xmlns="" val="999948746"/>
                  </a:ext>
                </a:extLst>
              </a:tr>
            </a:tbl>
          </a:graphicData>
        </a:graphic>
      </p:graphicFrame>
    </p:spTree>
    <p:extLst>
      <p:ext uri="{BB962C8B-B14F-4D97-AF65-F5344CB8AC3E}">
        <p14:creationId xmlns:p14="http://schemas.microsoft.com/office/powerpoint/2010/main" val="15993532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C23664-D77E-4405-9554-DF3D90F8B3A1}"/>
              </a:ext>
            </a:extLst>
          </p:cNvPr>
          <p:cNvSpPr>
            <a:spLocks noGrp="1"/>
          </p:cNvSpPr>
          <p:nvPr>
            <p:ph type="title"/>
          </p:nvPr>
        </p:nvSpPr>
        <p:spPr/>
        <p:txBody>
          <a:bodyPr>
            <a:normAutofit fontScale="90000"/>
          </a:bodyPr>
          <a:lstStyle/>
          <a:p>
            <a:r>
              <a:rPr lang="en-US" dirty="0"/>
              <a:t>Figure 3-7  Tables That Are Not Relations</a:t>
            </a:r>
            <a:br>
              <a:rPr lang="en-US" dirty="0"/>
            </a:br>
            <a:r>
              <a:rPr lang="en-US" dirty="0"/>
              <a:t>Table with Required Row Order</a:t>
            </a:r>
          </a:p>
        </p:txBody>
      </p:sp>
      <p:graphicFrame>
        <p:nvGraphicFramePr>
          <p:cNvPr id="6" name="Table 5">
            <a:extLst>
              <a:ext uri="{FF2B5EF4-FFF2-40B4-BE49-F238E27FC236}">
                <a16:creationId xmlns:a16="http://schemas.microsoft.com/office/drawing/2014/main" xmlns="" id="{6BAF0609-99F4-4308-AC6C-8402255C5604}"/>
              </a:ext>
            </a:extLst>
          </p:cNvPr>
          <p:cNvGraphicFramePr>
            <a:graphicFrameLocks noGrp="1"/>
          </p:cNvGraphicFramePr>
          <p:nvPr>
            <p:extLst>
              <p:ext uri="{D42A27DB-BD31-4B8C-83A1-F6EECF244321}">
                <p14:modId xmlns:p14="http://schemas.microsoft.com/office/powerpoint/2010/main" val="2498664527"/>
              </p:ext>
            </p:extLst>
          </p:nvPr>
        </p:nvGraphicFramePr>
        <p:xfrm>
          <a:off x="1981200" y="1771082"/>
          <a:ext cx="8229600" cy="3543300"/>
        </p:xfrm>
        <a:graphic>
          <a:graphicData uri="http://schemas.openxmlformats.org/drawingml/2006/table">
            <a:tbl>
              <a:tblPr firstRow="1" bandRow="1">
                <a:tableStyleId>{40F9630F-82C1-40B7-BC3A-925EFCFF5E92}</a:tableStyleId>
              </a:tblPr>
              <a:tblGrid>
                <a:gridCol w="1488332">
                  <a:extLst>
                    <a:ext uri="{9D8B030D-6E8A-4147-A177-3AD203B41FA5}">
                      <a16:colId xmlns:a16="http://schemas.microsoft.com/office/drawing/2014/main" xmlns="" val="1811782587"/>
                    </a:ext>
                  </a:extLst>
                </a:gridCol>
                <a:gridCol w="1070042">
                  <a:extLst>
                    <a:ext uri="{9D8B030D-6E8A-4147-A177-3AD203B41FA5}">
                      <a16:colId xmlns:a16="http://schemas.microsoft.com/office/drawing/2014/main" xmlns="" val="4135883011"/>
                    </a:ext>
                  </a:extLst>
                </a:gridCol>
                <a:gridCol w="1225686">
                  <a:extLst>
                    <a:ext uri="{9D8B030D-6E8A-4147-A177-3AD203B41FA5}">
                      <a16:colId xmlns:a16="http://schemas.microsoft.com/office/drawing/2014/main" xmlns="" val="2260093742"/>
                    </a:ext>
                  </a:extLst>
                </a:gridCol>
                <a:gridCol w="1167319">
                  <a:extLst>
                    <a:ext uri="{9D8B030D-6E8A-4147-A177-3AD203B41FA5}">
                      <a16:colId xmlns:a16="http://schemas.microsoft.com/office/drawing/2014/main" xmlns="" val="79922515"/>
                    </a:ext>
                  </a:extLst>
                </a:gridCol>
                <a:gridCol w="1984442">
                  <a:extLst>
                    <a:ext uri="{9D8B030D-6E8A-4147-A177-3AD203B41FA5}">
                      <a16:colId xmlns:a16="http://schemas.microsoft.com/office/drawing/2014/main" xmlns="" val="3238176238"/>
                    </a:ext>
                  </a:extLst>
                </a:gridCol>
                <a:gridCol w="1293779">
                  <a:extLst>
                    <a:ext uri="{9D8B030D-6E8A-4147-A177-3AD203B41FA5}">
                      <a16:colId xmlns:a16="http://schemas.microsoft.com/office/drawing/2014/main" xmlns="" val="3181209674"/>
                    </a:ext>
                  </a:extLst>
                </a:gridCol>
              </a:tblGrid>
              <a:tr h="0">
                <a:tc>
                  <a:txBody>
                    <a:bodyPr/>
                    <a:lstStyle/>
                    <a:p>
                      <a:pPr algn="ctr"/>
                      <a:r>
                        <a:rPr lang="en-US" sz="1200" dirty="0"/>
                        <a:t>EmployeeNumber</a:t>
                      </a:r>
                    </a:p>
                  </a:txBody>
                  <a:tcPr/>
                </a:tc>
                <a:tc>
                  <a:txBody>
                    <a:bodyPr/>
                    <a:lstStyle/>
                    <a:p>
                      <a:r>
                        <a:rPr lang="en-US" sz="1200" dirty="0"/>
                        <a:t>FirstName</a:t>
                      </a:r>
                    </a:p>
                  </a:txBody>
                  <a:tcPr/>
                </a:tc>
                <a:tc>
                  <a:txBody>
                    <a:bodyPr/>
                    <a:lstStyle/>
                    <a:p>
                      <a:r>
                        <a:rPr lang="en-US" sz="1200" dirty="0"/>
                        <a:t>LastName</a:t>
                      </a:r>
                    </a:p>
                  </a:txBody>
                  <a:tcPr/>
                </a:tc>
                <a:tc>
                  <a:txBody>
                    <a:bodyPr/>
                    <a:lstStyle/>
                    <a:p>
                      <a:r>
                        <a:rPr lang="en-US" sz="1200" dirty="0"/>
                        <a:t>Department</a:t>
                      </a:r>
                    </a:p>
                  </a:txBody>
                  <a:tcPr/>
                </a:tc>
                <a:tc>
                  <a:txBody>
                    <a:bodyPr/>
                    <a:lstStyle/>
                    <a:p>
                      <a:r>
                        <a:rPr lang="en-US" sz="1200" dirty="0"/>
                        <a:t>EmailAddress</a:t>
                      </a:r>
                    </a:p>
                  </a:txBody>
                  <a:tcPr/>
                </a:tc>
                <a:tc>
                  <a:txBody>
                    <a:bodyPr/>
                    <a:lstStyle/>
                    <a:p>
                      <a:r>
                        <a:rPr lang="en-US" sz="1200" dirty="0"/>
                        <a:t>Phone</a:t>
                      </a:r>
                    </a:p>
                  </a:txBody>
                  <a:tcPr/>
                </a:tc>
                <a:extLst>
                  <a:ext uri="{0D108BD9-81ED-4DB2-BD59-A6C34878D82A}">
                    <a16:rowId xmlns:a16="http://schemas.microsoft.com/office/drawing/2014/main" xmlns="" val="3960605473"/>
                  </a:ext>
                </a:extLst>
              </a:tr>
              <a:tr h="0">
                <a:tc>
                  <a:txBody>
                    <a:bodyPr/>
                    <a:lstStyle/>
                    <a:p>
                      <a:pPr algn="ctr"/>
                      <a:r>
                        <a:rPr lang="en-US" dirty="0"/>
                        <a:t>100</a:t>
                      </a:r>
                    </a:p>
                  </a:txBody>
                  <a:tcPr/>
                </a:tc>
                <a:tc>
                  <a:txBody>
                    <a:bodyPr/>
                    <a:lstStyle/>
                    <a:p>
                      <a:r>
                        <a:rPr lang="en-US" dirty="0"/>
                        <a:t>Jerry</a:t>
                      </a:r>
                    </a:p>
                  </a:txBody>
                  <a:tcPr/>
                </a:tc>
                <a:tc>
                  <a:txBody>
                    <a:bodyPr/>
                    <a:lstStyle/>
                    <a:p>
                      <a:r>
                        <a:rPr lang="en-US" dirty="0"/>
                        <a:t>Johnson</a:t>
                      </a:r>
                    </a:p>
                  </a:txBody>
                  <a:tcPr/>
                </a:tc>
                <a:tc>
                  <a:txBody>
                    <a:bodyPr/>
                    <a:lstStyle/>
                    <a:p>
                      <a:r>
                        <a:rPr lang="en-US" dirty="0"/>
                        <a:t>Accounting</a:t>
                      </a:r>
                    </a:p>
                  </a:txBody>
                  <a:tcPr/>
                </a:tc>
                <a:tc>
                  <a:txBody>
                    <a:bodyPr/>
                    <a:lstStyle/>
                    <a:p>
                      <a:r>
                        <a:rPr lang="en-US" dirty="0">
                          <a:hlinkClick r:id="rId2"/>
                        </a:rPr>
                        <a:t>JJ@somewhere.com</a:t>
                      </a:r>
                      <a:endParaRPr lang="en-US"/>
                    </a:p>
                  </a:txBody>
                  <a:tcPr/>
                </a:tc>
                <a:tc>
                  <a:txBody>
                    <a:bodyPr/>
                    <a:lstStyle/>
                    <a:p>
                      <a:r>
                        <a:rPr lang="en-US" dirty="0"/>
                        <a:t>518-834-1101</a:t>
                      </a:r>
                    </a:p>
                  </a:txBody>
                  <a:tcPr/>
                </a:tc>
                <a:extLst>
                  <a:ext uri="{0D108BD9-81ED-4DB2-BD59-A6C34878D82A}">
                    <a16:rowId xmlns:a16="http://schemas.microsoft.com/office/drawing/2014/main" xmlns="" val="198170577"/>
                  </a:ext>
                </a:extLst>
              </a:tr>
              <a:tr h="123757">
                <a:tc>
                  <a:txBody>
                    <a:bodyPr/>
                    <a:lstStyle/>
                    <a:p>
                      <a:pPr algn="ctr"/>
                      <a:r>
                        <a:rPr lang="en-US" dirty="0"/>
                        <a:t>200</a:t>
                      </a:r>
                    </a:p>
                  </a:txBody>
                  <a:tcPr/>
                </a:tc>
                <a:tc>
                  <a:txBody>
                    <a:bodyPr/>
                    <a:lstStyle/>
                    <a:p>
                      <a:r>
                        <a:rPr lang="en-US" dirty="0"/>
                        <a:t>Mary</a:t>
                      </a:r>
                    </a:p>
                  </a:txBody>
                  <a:tcPr/>
                </a:tc>
                <a:tc>
                  <a:txBody>
                    <a:bodyPr/>
                    <a:lstStyle/>
                    <a:p>
                      <a:r>
                        <a:rPr lang="en-US" dirty="0"/>
                        <a:t>Abernathy</a:t>
                      </a:r>
                    </a:p>
                  </a:txBody>
                  <a:tcPr/>
                </a:tc>
                <a:tc>
                  <a:txBody>
                    <a:bodyPr/>
                    <a:lstStyle/>
                    <a:p>
                      <a:r>
                        <a:rPr lang="en-US" dirty="0"/>
                        <a:t>Finance</a:t>
                      </a:r>
                    </a:p>
                  </a:txBody>
                  <a:tcPr/>
                </a:tc>
                <a:tc>
                  <a:txBody>
                    <a:bodyPr/>
                    <a:lstStyle/>
                    <a:p>
                      <a:r>
                        <a:rPr lang="en-US" dirty="0">
                          <a:hlinkClick r:id="rId3"/>
                        </a:rPr>
                        <a:t>MA@somewhere.com</a:t>
                      </a:r>
                      <a:endParaRPr lang="en-US"/>
                    </a:p>
                  </a:txBody>
                  <a:tcPr/>
                </a:tc>
                <a:tc>
                  <a:txBody>
                    <a:bodyPr/>
                    <a:lstStyle/>
                    <a:p>
                      <a:r>
                        <a:rPr lang="en-US" dirty="0"/>
                        <a:t>518-834-2101</a:t>
                      </a:r>
                    </a:p>
                  </a:txBody>
                  <a:tcPr/>
                </a:tc>
                <a:extLst>
                  <a:ext uri="{0D108BD9-81ED-4DB2-BD59-A6C34878D82A}">
                    <a16:rowId xmlns:a16="http://schemas.microsoft.com/office/drawing/2014/main" xmlns="" val="3666174855"/>
                  </a:ext>
                </a:extLst>
              </a:tr>
              <a:tr h="0">
                <a:tc>
                  <a:txBody>
                    <a:bodyPr/>
                    <a:lstStyle/>
                    <a:p>
                      <a:pPr algn="ctr"/>
                      <a:r>
                        <a:rPr lang="en-US" dirty="0"/>
                        <a:t>300</a:t>
                      </a:r>
                    </a:p>
                  </a:txBody>
                  <a:tcPr/>
                </a:tc>
                <a:tc>
                  <a:txBody>
                    <a:bodyPr/>
                    <a:lstStyle/>
                    <a:p>
                      <a:r>
                        <a:rPr lang="en-US" dirty="0"/>
                        <a:t>Liz</a:t>
                      </a:r>
                    </a:p>
                  </a:txBody>
                  <a:tcPr/>
                </a:tc>
                <a:tc>
                  <a:txBody>
                    <a:bodyPr/>
                    <a:lstStyle/>
                    <a:p>
                      <a:r>
                        <a:rPr lang="en-US" dirty="0"/>
                        <a:t>Smathers</a:t>
                      </a:r>
                    </a:p>
                  </a:txBody>
                  <a:tcPr/>
                </a:tc>
                <a:tc>
                  <a:txBody>
                    <a:bodyPr/>
                    <a:lstStyle/>
                    <a:p>
                      <a:r>
                        <a:rPr lang="en-US" dirty="0"/>
                        <a:t>Finance</a:t>
                      </a:r>
                    </a:p>
                  </a:txBody>
                  <a:tcPr/>
                </a:tc>
                <a:tc>
                  <a:txBody>
                    <a:bodyPr/>
                    <a:lstStyle/>
                    <a:p>
                      <a:r>
                        <a:rPr lang="en-US" dirty="0">
                          <a:hlinkClick r:id="rId4"/>
                        </a:rPr>
                        <a:t>LS@somewhere.com</a:t>
                      </a:r>
                      <a:endParaRPr lang="en-US"/>
                    </a:p>
                  </a:txBody>
                  <a:tcPr/>
                </a:tc>
                <a:tc>
                  <a:txBody>
                    <a:bodyPr/>
                    <a:lstStyle/>
                    <a:p>
                      <a:r>
                        <a:rPr lang="en-US" dirty="0"/>
                        <a:t>518-834-2102</a:t>
                      </a:r>
                    </a:p>
                  </a:txBody>
                  <a:tcPr/>
                </a:tc>
                <a:extLst>
                  <a:ext uri="{0D108BD9-81ED-4DB2-BD59-A6C34878D82A}">
                    <a16:rowId xmlns:a16="http://schemas.microsoft.com/office/drawing/2014/main" xmlns="" val="1388214320"/>
                  </a:ext>
                </a:extLst>
              </a:tr>
              <a:tr h="0">
                <a:tc>
                  <a:txBody>
                    <a:bodyPr/>
                    <a:lstStyle/>
                    <a:p>
                      <a:pPr algn="ctr"/>
                      <a:r>
                        <a:rPr lang="en-US" dirty="0"/>
                        <a:t>400</a:t>
                      </a:r>
                    </a:p>
                  </a:txBody>
                  <a:tcPr/>
                </a:tc>
                <a:tc>
                  <a:txBody>
                    <a:bodyPr/>
                    <a:lstStyle/>
                    <a:p>
                      <a:r>
                        <a:rPr lang="en-US" dirty="0"/>
                        <a:t>Tom</a:t>
                      </a:r>
                    </a:p>
                  </a:txBody>
                  <a:tcPr/>
                </a:tc>
                <a:tc>
                  <a:txBody>
                    <a:bodyPr/>
                    <a:lstStyle/>
                    <a:p>
                      <a:r>
                        <a:rPr lang="en-US" dirty="0"/>
                        <a:t>Caruthers</a:t>
                      </a:r>
                    </a:p>
                  </a:txBody>
                  <a:tcPr/>
                </a:tc>
                <a:tc>
                  <a:txBody>
                    <a:bodyPr/>
                    <a:lstStyle/>
                    <a:p>
                      <a:r>
                        <a:rPr lang="en-US" dirty="0"/>
                        <a:t>Accounting</a:t>
                      </a:r>
                    </a:p>
                  </a:txBody>
                  <a:tcPr/>
                </a:tc>
                <a:tc>
                  <a:txBody>
                    <a:bodyPr/>
                    <a:lstStyle/>
                    <a:p>
                      <a:r>
                        <a:rPr lang="en-US" dirty="0">
                          <a:hlinkClick r:id="rId4"/>
                        </a:rPr>
                        <a:t>TC@somewhere.com</a:t>
                      </a:r>
                      <a:endParaRPr lang="en-US"/>
                    </a:p>
                  </a:txBody>
                  <a:tcPr/>
                </a:tc>
                <a:tc>
                  <a:txBody>
                    <a:bodyPr/>
                    <a:lstStyle/>
                    <a:p>
                      <a:r>
                        <a:rPr lang="en-US" dirty="0"/>
                        <a:t>518-834-2102</a:t>
                      </a:r>
                    </a:p>
                  </a:txBody>
                  <a:tcPr/>
                </a:tc>
                <a:extLst>
                  <a:ext uri="{0D108BD9-81ED-4DB2-BD59-A6C34878D82A}">
                    <a16:rowId xmlns:a16="http://schemas.microsoft.com/office/drawing/2014/main" xmlns="" val="3010827251"/>
                  </a:ext>
                </a:extLst>
              </a:tr>
              <a:tr h="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Fax: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518-834-9911</a:t>
                      </a:r>
                    </a:p>
                  </a:txBody>
                  <a:tcPr/>
                </a:tc>
                <a:extLst>
                  <a:ext uri="{0D108BD9-81ED-4DB2-BD59-A6C34878D82A}">
                    <a16:rowId xmlns:a16="http://schemas.microsoft.com/office/drawing/2014/main" xmlns="" val="1563317758"/>
                  </a:ext>
                </a:extLst>
              </a:tr>
              <a:tr h="198336">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Home: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518-723-8795</a:t>
                      </a:r>
                    </a:p>
                  </a:txBody>
                  <a:tcPr/>
                </a:tc>
                <a:extLst>
                  <a:ext uri="{0D108BD9-81ED-4DB2-BD59-A6C34878D82A}">
                    <a16:rowId xmlns:a16="http://schemas.microsoft.com/office/drawing/2014/main" xmlns="" val="4095018390"/>
                  </a:ext>
                </a:extLst>
              </a:tr>
              <a:tr h="146455">
                <a:tc>
                  <a:txBody>
                    <a:bodyPr/>
                    <a:lstStyle/>
                    <a:p>
                      <a:pPr algn="ctr"/>
                      <a:r>
                        <a:rPr lang="en-US" dirty="0"/>
                        <a:t>500</a:t>
                      </a:r>
                    </a:p>
                  </a:txBody>
                  <a:tcPr/>
                </a:tc>
                <a:tc>
                  <a:txBody>
                    <a:bodyPr/>
                    <a:lstStyle/>
                    <a:p>
                      <a:r>
                        <a:rPr lang="en-US" dirty="0"/>
                        <a:t>Tom</a:t>
                      </a:r>
                    </a:p>
                  </a:txBody>
                  <a:tcPr/>
                </a:tc>
                <a:tc>
                  <a:txBody>
                    <a:bodyPr/>
                    <a:lstStyle/>
                    <a:p>
                      <a:r>
                        <a:rPr lang="en-US" dirty="0"/>
                        <a:t>Jackson</a:t>
                      </a:r>
                    </a:p>
                  </a:txBody>
                  <a:tcPr/>
                </a:tc>
                <a:tc>
                  <a:txBody>
                    <a:bodyPr/>
                    <a:lstStyle/>
                    <a:p>
                      <a:r>
                        <a:rPr lang="en-US" dirty="0"/>
                        <a:t>Production</a:t>
                      </a:r>
                    </a:p>
                  </a:txBody>
                  <a:tcPr/>
                </a:tc>
                <a:tc>
                  <a:txBody>
                    <a:bodyPr/>
                    <a:lstStyle/>
                    <a:p>
                      <a:r>
                        <a:rPr lang="en-US" dirty="0">
                          <a:hlinkClick r:id="rId5"/>
                        </a:rPr>
                        <a:t>TJ@somewhere.com</a:t>
                      </a:r>
                      <a:endParaRPr lang="en-US"/>
                    </a:p>
                  </a:txBody>
                  <a:tcPr/>
                </a:tc>
                <a:tc>
                  <a:txBody>
                    <a:bodyPr/>
                    <a:lstStyle/>
                    <a:p>
                      <a:r>
                        <a:rPr lang="en-US" dirty="0"/>
                        <a:t>518-834-4101</a:t>
                      </a:r>
                    </a:p>
                  </a:txBody>
                  <a:tcPr/>
                </a:tc>
                <a:extLst>
                  <a:ext uri="{0D108BD9-81ED-4DB2-BD59-A6C34878D82A}">
                    <a16:rowId xmlns:a16="http://schemas.microsoft.com/office/drawing/2014/main" xmlns="" val="3340476629"/>
                  </a:ext>
                </a:extLst>
              </a:tr>
              <a:tr h="0">
                <a:tc>
                  <a:txBody>
                    <a:bodyPr/>
                    <a:lstStyle/>
                    <a:p>
                      <a:pPr algn="ctr"/>
                      <a:r>
                        <a:rPr lang="en-US" dirty="0"/>
                        <a:t>600</a:t>
                      </a:r>
                    </a:p>
                  </a:txBody>
                  <a:tcPr/>
                </a:tc>
                <a:tc>
                  <a:txBody>
                    <a:bodyPr/>
                    <a:lstStyle/>
                    <a:p>
                      <a:r>
                        <a:rPr lang="en-US" dirty="0"/>
                        <a:t>Eleanore</a:t>
                      </a:r>
                    </a:p>
                  </a:txBody>
                  <a:tcPr/>
                </a:tc>
                <a:tc>
                  <a:txBody>
                    <a:bodyPr/>
                    <a:lstStyle/>
                    <a:p>
                      <a:r>
                        <a:rPr lang="en-US" dirty="0"/>
                        <a:t>Caldera</a:t>
                      </a:r>
                    </a:p>
                  </a:txBody>
                  <a:tcPr/>
                </a:tc>
                <a:tc>
                  <a:txBody>
                    <a:bodyPr/>
                    <a:lstStyle/>
                    <a:p>
                      <a:r>
                        <a:rPr lang="en-US" dirty="0"/>
                        <a:t>Legal</a:t>
                      </a:r>
                    </a:p>
                  </a:txBody>
                  <a:tcPr/>
                </a:tc>
                <a:tc>
                  <a:txBody>
                    <a:bodyPr/>
                    <a:lstStyle/>
                    <a:p>
                      <a:r>
                        <a:rPr lang="en-US" dirty="0">
                          <a:hlinkClick r:id="rId6"/>
                        </a:rPr>
                        <a:t>EC@somewhere.com</a:t>
                      </a:r>
                      <a:endParaRPr lang="en-US"/>
                    </a:p>
                  </a:txBody>
                  <a:tcPr/>
                </a:tc>
                <a:tc>
                  <a:txBody>
                    <a:bodyPr/>
                    <a:lstStyle/>
                    <a:p>
                      <a:r>
                        <a:rPr lang="en-US" dirty="0"/>
                        <a:t>518-834-3101</a:t>
                      </a:r>
                    </a:p>
                  </a:txBody>
                  <a:tcPr/>
                </a:tc>
                <a:extLst>
                  <a:ext uri="{0D108BD9-81ED-4DB2-BD59-A6C34878D82A}">
                    <a16:rowId xmlns:a16="http://schemas.microsoft.com/office/drawing/2014/main" xmlns="" val="54597405"/>
                  </a:ext>
                </a:extLst>
              </a:tr>
              <a:tr h="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Fax: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518-834-9912</a:t>
                      </a:r>
                    </a:p>
                  </a:txBody>
                  <a:tcPr/>
                </a:tc>
                <a:extLst>
                  <a:ext uri="{0D108BD9-81ED-4DB2-BD59-A6C34878D82A}">
                    <a16:rowId xmlns:a16="http://schemas.microsoft.com/office/drawing/2014/main" xmlns="" val="2280660515"/>
                  </a:ext>
                </a:extLst>
              </a:tr>
              <a:tr h="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Home: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518-723-7654</a:t>
                      </a:r>
                    </a:p>
                  </a:txBody>
                  <a:tcPr/>
                </a:tc>
                <a:extLst>
                  <a:ext uri="{0D108BD9-81ED-4DB2-BD59-A6C34878D82A}">
                    <a16:rowId xmlns:a16="http://schemas.microsoft.com/office/drawing/2014/main" xmlns="" val="1446415087"/>
                  </a:ext>
                </a:extLst>
              </a:tr>
              <a:tr h="0">
                <a:tc>
                  <a:txBody>
                    <a:bodyPr/>
                    <a:lstStyle/>
                    <a:p>
                      <a:pPr algn="ctr"/>
                      <a:r>
                        <a:rPr lang="en-US" dirty="0"/>
                        <a:t>700</a:t>
                      </a:r>
                    </a:p>
                  </a:txBody>
                  <a:tcPr/>
                </a:tc>
                <a:tc>
                  <a:txBody>
                    <a:bodyPr/>
                    <a:lstStyle/>
                    <a:p>
                      <a:r>
                        <a:rPr lang="en-US" dirty="0"/>
                        <a:t>Richard</a:t>
                      </a:r>
                    </a:p>
                  </a:txBody>
                  <a:tcPr/>
                </a:tc>
                <a:tc>
                  <a:txBody>
                    <a:bodyPr/>
                    <a:lstStyle/>
                    <a:p>
                      <a:r>
                        <a:rPr lang="en-US" dirty="0"/>
                        <a:t>Bandalone</a:t>
                      </a:r>
                    </a:p>
                  </a:txBody>
                  <a:tcPr/>
                </a:tc>
                <a:tc>
                  <a:txBody>
                    <a:bodyPr/>
                    <a:lstStyle/>
                    <a:p>
                      <a:r>
                        <a:rPr lang="en-US" dirty="0"/>
                        <a:t>Legal</a:t>
                      </a:r>
                    </a:p>
                  </a:txBody>
                  <a:tcPr/>
                </a:tc>
                <a:tc>
                  <a:txBody>
                    <a:bodyPr/>
                    <a:lstStyle/>
                    <a:p>
                      <a:r>
                        <a:rPr lang="en-US" dirty="0">
                          <a:hlinkClick r:id="rId7"/>
                        </a:rPr>
                        <a:t>RB@somewhere.com</a:t>
                      </a:r>
                      <a:endParaRPr lang="en-US"/>
                    </a:p>
                  </a:txBody>
                  <a:tcPr/>
                </a:tc>
                <a:tc>
                  <a:txBody>
                    <a:bodyPr/>
                    <a:lstStyle/>
                    <a:p>
                      <a:r>
                        <a:rPr lang="en-US" dirty="0"/>
                        <a:t>518-834-3102</a:t>
                      </a:r>
                    </a:p>
                  </a:txBody>
                  <a:tcPr/>
                </a:tc>
                <a:extLst>
                  <a:ext uri="{0D108BD9-81ED-4DB2-BD59-A6C34878D82A}">
                    <a16:rowId xmlns:a16="http://schemas.microsoft.com/office/drawing/2014/main" xmlns="" val="3295703912"/>
                  </a:ext>
                </a:extLst>
              </a:tr>
            </a:tbl>
          </a:graphicData>
        </a:graphic>
      </p:graphicFrame>
    </p:spTree>
    <p:extLst>
      <p:ext uri="{BB962C8B-B14F-4D97-AF65-F5344CB8AC3E}">
        <p14:creationId xmlns:p14="http://schemas.microsoft.com/office/powerpoint/2010/main" val="1568291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E11056-BFF0-49FF-A8ED-CC9A1D8D0925}"/>
              </a:ext>
            </a:extLst>
          </p:cNvPr>
          <p:cNvSpPr>
            <a:spLocks noGrp="1"/>
          </p:cNvSpPr>
          <p:nvPr>
            <p:ph type="title"/>
          </p:nvPr>
        </p:nvSpPr>
        <p:spPr/>
        <p:txBody>
          <a:bodyPr>
            <a:normAutofit fontScale="90000"/>
          </a:bodyPr>
          <a:lstStyle/>
          <a:p>
            <a:r>
              <a:rPr lang="en-US" dirty="0"/>
              <a:t>Figure 3-8</a:t>
            </a:r>
            <a:br>
              <a:rPr lang="en-US" dirty="0"/>
            </a:br>
            <a:r>
              <a:rPr lang="en-US" dirty="0"/>
              <a:t>A Relation with Values of Varying Length</a:t>
            </a:r>
          </a:p>
        </p:txBody>
      </p:sp>
      <p:graphicFrame>
        <p:nvGraphicFramePr>
          <p:cNvPr id="4" name="Table 3">
            <a:extLst>
              <a:ext uri="{FF2B5EF4-FFF2-40B4-BE49-F238E27FC236}">
                <a16:creationId xmlns:a16="http://schemas.microsoft.com/office/drawing/2014/main" xmlns="" id="{53CAEAE2-94CD-4C42-BABB-D1A5066FECAC}"/>
              </a:ext>
            </a:extLst>
          </p:cNvPr>
          <p:cNvGraphicFramePr>
            <a:graphicFrameLocks noGrp="1"/>
          </p:cNvGraphicFramePr>
          <p:nvPr>
            <p:extLst>
              <p:ext uri="{D42A27DB-BD31-4B8C-83A1-F6EECF244321}">
                <p14:modId xmlns:p14="http://schemas.microsoft.com/office/powerpoint/2010/main" val="1069207318"/>
              </p:ext>
            </p:extLst>
          </p:nvPr>
        </p:nvGraphicFramePr>
        <p:xfrm>
          <a:off x="1981201" y="1440180"/>
          <a:ext cx="8229599" cy="4419600"/>
        </p:xfrm>
        <a:graphic>
          <a:graphicData uri="http://schemas.openxmlformats.org/drawingml/2006/table">
            <a:tbl>
              <a:tblPr firstRow="1" bandRow="1">
                <a:tableStyleId>{40F9630F-82C1-40B7-BC3A-925EFCFF5E92}</a:tableStyleId>
              </a:tblPr>
              <a:tblGrid>
                <a:gridCol w="1400783">
                  <a:extLst>
                    <a:ext uri="{9D8B030D-6E8A-4147-A177-3AD203B41FA5}">
                      <a16:colId xmlns:a16="http://schemas.microsoft.com/office/drawing/2014/main" xmlns="" val="2760531850"/>
                    </a:ext>
                  </a:extLst>
                </a:gridCol>
                <a:gridCol w="904671">
                  <a:extLst>
                    <a:ext uri="{9D8B030D-6E8A-4147-A177-3AD203B41FA5}">
                      <a16:colId xmlns:a16="http://schemas.microsoft.com/office/drawing/2014/main" xmlns="" val="1380978078"/>
                    </a:ext>
                  </a:extLst>
                </a:gridCol>
                <a:gridCol w="865762">
                  <a:extLst>
                    <a:ext uri="{9D8B030D-6E8A-4147-A177-3AD203B41FA5}">
                      <a16:colId xmlns:a16="http://schemas.microsoft.com/office/drawing/2014/main" xmlns="" val="3150909103"/>
                    </a:ext>
                  </a:extLst>
                </a:gridCol>
                <a:gridCol w="972766">
                  <a:extLst>
                    <a:ext uri="{9D8B030D-6E8A-4147-A177-3AD203B41FA5}">
                      <a16:colId xmlns:a16="http://schemas.microsoft.com/office/drawing/2014/main" xmlns="" val="1660005689"/>
                    </a:ext>
                  </a:extLst>
                </a:gridCol>
                <a:gridCol w="1575881">
                  <a:extLst>
                    <a:ext uri="{9D8B030D-6E8A-4147-A177-3AD203B41FA5}">
                      <a16:colId xmlns:a16="http://schemas.microsoft.com/office/drawing/2014/main" xmlns="" val="314468048"/>
                    </a:ext>
                  </a:extLst>
                </a:gridCol>
                <a:gridCol w="1147865">
                  <a:extLst>
                    <a:ext uri="{9D8B030D-6E8A-4147-A177-3AD203B41FA5}">
                      <a16:colId xmlns:a16="http://schemas.microsoft.com/office/drawing/2014/main" xmlns="" val="3150439022"/>
                    </a:ext>
                  </a:extLst>
                </a:gridCol>
                <a:gridCol w="1361871">
                  <a:extLst>
                    <a:ext uri="{9D8B030D-6E8A-4147-A177-3AD203B41FA5}">
                      <a16:colId xmlns:a16="http://schemas.microsoft.com/office/drawing/2014/main" xmlns="" val="2755187562"/>
                    </a:ext>
                  </a:extLst>
                </a:gridCol>
              </a:tblGrid>
              <a:tr h="370840">
                <a:tc>
                  <a:txBody>
                    <a:bodyPr/>
                    <a:lstStyle/>
                    <a:p>
                      <a:pPr algn="ctr"/>
                      <a:r>
                        <a:rPr lang="en-US" sz="1100" dirty="0"/>
                        <a:t>EmployeeNumber</a:t>
                      </a:r>
                    </a:p>
                  </a:txBody>
                  <a:tcPr/>
                </a:tc>
                <a:tc>
                  <a:txBody>
                    <a:bodyPr/>
                    <a:lstStyle/>
                    <a:p>
                      <a:r>
                        <a:rPr lang="en-US" sz="1100" dirty="0"/>
                        <a:t>FirstName</a:t>
                      </a:r>
                    </a:p>
                  </a:txBody>
                  <a:tcPr/>
                </a:tc>
                <a:tc>
                  <a:txBody>
                    <a:bodyPr/>
                    <a:lstStyle/>
                    <a:p>
                      <a:r>
                        <a:rPr lang="en-US" sz="1100" dirty="0"/>
                        <a:t>LastName</a:t>
                      </a:r>
                    </a:p>
                  </a:txBody>
                  <a:tcPr/>
                </a:tc>
                <a:tc>
                  <a:txBody>
                    <a:bodyPr/>
                    <a:lstStyle/>
                    <a:p>
                      <a:r>
                        <a:rPr lang="en-US" sz="1100" dirty="0"/>
                        <a:t>Department</a:t>
                      </a:r>
                    </a:p>
                  </a:txBody>
                  <a:tcPr/>
                </a:tc>
                <a:tc>
                  <a:txBody>
                    <a:bodyPr/>
                    <a:lstStyle/>
                    <a:p>
                      <a:r>
                        <a:rPr lang="en-US" sz="1100" dirty="0"/>
                        <a:t>EmailAddress</a:t>
                      </a:r>
                    </a:p>
                  </a:txBody>
                  <a:tcPr/>
                </a:tc>
                <a:tc>
                  <a:txBody>
                    <a:bodyPr/>
                    <a:lstStyle/>
                    <a:p>
                      <a:r>
                        <a:rPr lang="en-US" sz="1100" dirty="0"/>
                        <a:t>Phone</a:t>
                      </a:r>
                    </a:p>
                  </a:txBody>
                  <a:tcPr/>
                </a:tc>
                <a:tc>
                  <a:txBody>
                    <a:bodyPr/>
                    <a:lstStyle/>
                    <a:p>
                      <a:pPr algn="l"/>
                      <a:r>
                        <a:rPr lang="en-US" sz="1100" dirty="0"/>
                        <a:t>Comment</a:t>
                      </a:r>
                    </a:p>
                  </a:txBody>
                  <a:tcPr/>
                </a:tc>
                <a:extLst>
                  <a:ext uri="{0D108BD9-81ED-4DB2-BD59-A6C34878D82A}">
                    <a16:rowId xmlns:a16="http://schemas.microsoft.com/office/drawing/2014/main" xmlns="" val="2220505514"/>
                  </a:ext>
                </a:extLst>
              </a:tr>
              <a:tr h="370840">
                <a:tc>
                  <a:txBody>
                    <a:bodyPr/>
                    <a:lstStyle/>
                    <a:p>
                      <a:pPr algn="ctr"/>
                      <a:r>
                        <a:rPr lang="en-US" sz="1100" dirty="0"/>
                        <a:t>100</a:t>
                      </a:r>
                    </a:p>
                  </a:txBody>
                  <a:tcPr/>
                </a:tc>
                <a:tc>
                  <a:txBody>
                    <a:bodyPr/>
                    <a:lstStyle/>
                    <a:p>
                      <a:r>
                        <a:rPr lang="en-US" sz="1100" dirty="0"/>
                        <a:t>Jerry</a:t>
                      </a:r>
                    </a:p>
                  </a:txBody>
                  <a:tcPr/>
                </a:tc>
                <a:tc>
                  <a:txBody>
                    <a:bodyPr/>
                    <a:lstStyle/>
                    <a:p>
                      <a:r>
                        <a:rPr lang="en-US" sz="1100" dirty="0"/>
                        <a:t>Johnson</a:t>
                      </a:r>
                    </a:p>
                  </a:txBody>
                  <a:tcPr/>
                </a:tc>
                <a:tc>
                  <a:txBody>
                    <a:bodyPr/>
                    <a:lstStyle/>
                    <a:p>
                      <a:r>
                        <a:rPr lang="en-US" sz="1100" dirty="0"/>
                        <a:t>Accounting</a:t>
                      </a:r>
                    </a:p>
                  </a:txBody>
                  <a:tcPr/>
                </a:tc>
                <a:tc>
                  <a:txBody>
                    <a:bodyPr/>
                    <a:lstStyle/>
                    <a:p>
                      <a:r>
                        <a:rPr lang="en-US" sz="1100" dirty="0">
                          <a:hlinkClick r:id="rId2"/>
                        </a:rPr>
                        <a:t>JJ@somewhere.com</a:t>
                      </a:r>
                      <a:endParaRPr lang="en-US" sz="1100"/>
                    </a:p>
                  </a:txBody>
                  <a:tcPr/>
                </a:tc>
                <a:tc>
                  <a:txBody>
                    <a:bodyPr/>
                    <a:lstStyle/>
                    <a:p>
                      <a:r>
                        <a:rPr lang="en-US" sz="1100" dirty="0"/>
                        <a:t>518-834-1101</a:t>
                      </a:r>
                    </a:p>
                  </a:txBody>
                  <a:tcPr/>
                </a:tc>
                <a:tc>
                  <a:txBody>
                    <a:bodyPr/>
                    <a:lstStyle/>
                    <a:p>
                      <a:pPr algn="l"/>
                      <a:r>
                        <a:rPr lang="en-US" sz="1100" dirty="0"/>
                        <a:t>Joined the Accounting Department in March after completing his MBA.  Will take the CPA exam this fall.</a:t>
                      </a:r>
                    </a:p>
                  </a:txBody>
                  <a:tcPr/>
                </a:tc>
                <a:extLst>
                  <a:ext uri="{0D108BD9-81ED-4DB2-BD59-A6C34878D82A}">
                    <a16:rowId xmlns:a16="http://schemas.microsoft.com/office/drawing/2014/main" xmlns="" val="2360216068"/>
                  </a:ext>
                </a:extLst>
              </a:tr>
              <a:tr h="370840">
                <a:tc>
                  <a:txBody>
                    <a:bodyPr/>
                    <a:lstStyle/>
                    <a:p>
                      <a:pPr algn="ctr"/>
                      <a:r>
                        <a:rPr lang="en-US" sz="1100" dirty="0"/>
                        <a:t>200</a:t>
                      </a:r>
                    </a:p>
                  </a:txBody>
                  <a:tcPr/>
                </a:tc>
                <a:tc>
                  <a:txBody>
                    <a:bodyPr/>
                    <a:lstStyle/>
                    <a:p>
                      <a:r>
                        <a:rPr lang="en-US" sz="1100" dirty="0"/>
                        <a:t>Mary</a:t>
                      </a:r>
                    </a:p>
                  </a:txBody>
                  <a:tcPr/>
                </a:tc>
                <a:tc>
                  <a:txBody>
                    <a:bodyPr/>
                    <a:lstStyle/>
                    <a:p>
                      <a:r>
                        <a:rPr lang="en-US" sz="1100" dirty="0"/>
                        <a:t>Abernathy</a:t>
                      </a:r>
                    </a:p>
                  </a:txBody>
                  <a:tcPr/>
                </a:tc>
                <a:tc>
                  <a:txBody>
                    <a:bodyPr/>
                    <a:lstStyle/>
                    <a:p>
                      <a:r>
                        <a:rPr lang="en-US" sz="1100" dirty="0"/>
                        <a:t>Finance</a:t>
                      </a:r>
                    </a:p>
                  </a:txBody>
                  <a:tcPr/>
                </a:tc>
                <a:tc>
                  <a:txBody>
                    <a:bodyPr/>
                    <a:lstStyle/>
                    <a:p>
                      <a:r>
                        <a:rPr lang="en-US" sz="1100" dirty="0">
                          <a:hlinkClick r:id="rId3"/>
                        </a:rPr>
                        <a:t>MA@somewhere.com</a:t>
                      </a:r>
                      <a:endParaRPr lang="en-US" sz="1100"/>
                    </a:p>
                  </a:txBody>
                  <a:tcPr/>
                </a:tc>
                <a:tc>
                  <a:txBody>
                    <a:bodyPr/>
                    <a:lstStyle/>
                    <a:p>
                      <a:r>
                        <a:rPr lang="en-US" sz="1100" dirty="0"/>
                        <a:t>518-834-2101</a:t>
                      </a:r>
                    </a:p>
                  </a:txBody>
                  <a:tcPr/>
                </a:tc>
                <a:tc>
                  <a:txBody>
                    <a:bodyPr/>
                    <a:lstStyle/>
                    <a:p>
                      <a:pPr algn="l"/>
                      <a:endParaRPr lang="en-US" sz="1100" dirty="0"/>
                    </a:p>
                  </a:txBody>
                  <a:tcPr/>
                </a:tc>
                <a:extLst>
                  <a:ext uri="{0D108BD9-81ED-4DB2-BD59-A6C34878D82A}">
                    <a16:rowId xmlns:a16="http://schemas.microsoft.com/office/drawing/2014/main" xmlns="" val="3326380990"/>
                  </a:ext>
                </a:extLst>
              </a:tr>
              <a:tr h="370840">
                <a:tc>
                  <a:txBody>
                    <a:bodyPr/>
                    <a:lstStyle/>
                    <a:p>
                      <a:pPr algn="ctr"/>
                      <a:r>
                        <a:rPr lang="en-US" sz="1100" dirty="0"/>
                        <a:t>300</a:t>
                      </a:r>
                    </a:p>
                  </a:txBody>
                  <a:tcPr/>
                </a:tc>
                <a:tc>
                  <a:txBody>
                    <a:bodyPr/>
                    <a:lstStyle/>
                    <a:p>
                      <a:r>
                        <a:rPr lang="en-US" sz="1100" dirty="0"/>
                        <a:t>Liz</a:t>
                      </a:r>
                    </a:p>
                  </a:txBody>
                  <a:tcPr/>
                </a:tc>
                <a:tc>
                  <a:txBody>
                    <a:bodyPr/>
                    <a:lstStyle/>
                    <a:p>
                      <a:r>
                        <a:rPr lang="en-US" sz="1100" dirty="0"/>
                        <a:t>Smathers</a:t>
                      </a:r>
                    </a:p>
                  </a:txBody>
                  <a:tcPr/>
                </a:tc>
                <a:tc>
                  <a:txBody>
                    <a:bodyPr/>
                    <a:lstStyle/>
                    <a:p>
                      <a:r>
                        <a:rPr lang="en-US" sz="1100" dirty="0"/>
                        <a:t>Finance</a:t>
                      </a:r>
                    </a:p>
                  </a:txBody>
                  <a:tcPr/>
                </a:tc>
                <a:tc>
                  <a:txBody>
                    <a:bodyPr/>
                    <a:lstStyle/>
                    <a:p>
                      <a:r>
                        <a:rPr lang="en-US" sz="1100" dirty="0">
                          <a:hlinkClick r:id="rId4"/>
                        </a:rPr>
                        <a:t>LS@somewhere.com</a:t>
                      </a:r>
                      <a:endParaRPr lang="en-US" sz="1100"/>
                    </a:p>
                  </a:txBody>
                  <a:tcPr/>
                </a:tc>
                <a:tc>
                  <a:txBody>
                    <a:bodyPr/>
                    <a:lstStyle/>
                    <a:p>
                      <a:r>
                        <a:rPr lang="en-US" sz="1100" dirty="0"/>
                        <a:t>518-834-2102</a:t>
                      </a:r>
                    </a:p>
                  </a:txBody>
                  <a:tcPr/>
                </a:tc>
                <a:tc>
                  <a:txBody>
                    <a:bodyPr/>
                    <a:lstStyle/>
                    <a:p>
                      <a:pPr algn="l"/>
                      <a:endParaRPr lang="en-US" sz="1100" dirty="0"/>
                    </a:p>
                  </a:txBody>
                  <a:tcPr/>
                </a:tc>
                <a:extLst>
                  <a:ext uri="{0D108BD9-81ED-4DB2-BD59-A6C34878D82A}">
                    <a16:rowId xmlns:a16="http://schemas.microsoft.com/office/drawing/2014/main" xmlns="" val="518545265"/>
                  </a:ext>
                </a:extLst>
              </a:tr>
              <a:tr h="370840">
                <a:tc>
                  <a:txBody>
                    <a:bodyPr/>
                    <a:lstStyle/>
                    <a:p>
                      <a:pPr algn="ctr"/>
                      <a:r>
                        <a:rPr lang="en-US" sz="1100" dirty="0"/>
                        <a:t>400</a:t>
                      </a:r>
                    </a:p>
                  </a:txBody>
                  <a:tcPr/>
                </a:tc>
                <a:tc>
                  <a:txBody>
                    <a:bodyPr/>
                    <a:lstStyle/>
                    <a:p>
                      <a:r>
                        <a:rPr lang="en-US" sz="1100" dirty="0"/>
                        <a:t>Tom</a:t>
                      </a:r>
                    </a:p>
                  </a:txBody>
                  <a:tcPr/>
                </a:tc>
                <a:tc>
                  <a:txBody>
                    <a:bodyPr/>
                    <a:lstStyle/>
                    <a:p>
                      <a:r>
                        <a:rPr lang="en-US" sz="1100" dirty="0"/>
                        <a:t>Caruthers</a:t>
                      </a:r>
                    </a:p>
                  </a:txBody>
                  <a:tcPr/>
                </a:tc>
                <a:tc>
                  <a:txBody>
                    <a:bodyPr/>
                    <a:lstStyle/>
                    <a:p>
                      <a:r>
                        <a:rPr lang="en-US" sz="1100" dirty="0"/>
                        <a:t>Accounting</a:t>
                      </a:r>
                    </a:p>
                  </a:txBody>
                  <a:tcPr/>
                </a:tc>
                <a:tc>
                  <a:txBody>
                    <a:bodyPr/>
                    <a:lstStyle/>
                    <a:p>
                      <a:r>
                        <a:rPr lang="en-US" sz="1100" dirty="0">
                          <a:hlinkClick r:id="rId5"/>
                        </a:rPr>
                        <a:t>TC@somewhere.com</a:t>
                      </a:r>
                      <a:endParaRPr lang="en-US" sz="1100"/>
                    </a:p>
                  </a:txBody>
                  <a:tcPr/>
                </a:tc>
                <a:tc>
                  <a:txBody>
                    <a:bodyPr/>
                    <a:lstStyle/>
                    <a:p>
                      <a:r>
                        <a:rPr lang="en-US" sz="1100" dirty="0"/>
                        <a:t>518-834-1102</a:t>
                      </a:r>
                    </a:p>
                  </a:txBody>
                  <a:tcPr/>
                </a:tc>
                <a:tc>
                  <a:txBody>
                    <a:bodyPr/>
                    <a:lstStyle/>
                    <a:p>
                      <a:pPr algn="l"/>
                      <a:endParaRPr lang="en-US" sz="1100" dirty="0"/>
                    </a:p>
                  </a:txBody>
                  <a:tcPr/>
                </a:tc>
                <a:extLst>
                  <a:ext uri="{0D108BD9-81ED-4DB2-BD59-A6C34878D82A}">
                    <a16:rowId xmlns:a16="http://schemas.microsoft.com/office/drawing/2014/main" xmlns="" val="1032008203"/>
                  </a:ext>
                </a:extLst>
              </a:tr>
              <a:tr h="370840">
                <a:tc>
                  <a:txBody>
                    <a:bodyPr/>
                    <a:lstStyle/>
                    <a:p>
                      <a:pPr algn="ctr"/>
                      <a:r>
                        <a:rPr lang="en-US" sz="1100" dirty="0"/>
                        <a:t>500</a:t>
                      </a:r>
                    </a:p>
                  </a:txBody>
                  <a:tcPr/>
                </a:tc>
                <a:tc>
                  <a:txBody>
                    <a:bodyPr/>
                    <a:lstStyle/>
                    <a:p>
                      <a:r>
                        <a:rPr lang="en-US" sz="1100" dirty="0"/>
                        <a:t>Tom</a:t>
                      </a:r>
                    </a:p>
                  </a:txBody>
                  <a:tcPr/>
                </a:tc>
                <a:tc>
                  <a:txBody>
                    <a:bodyPr/>
                    <a:lstStyle/>
                    <a:p>
                      <a:r>
                        <a:rPr lang="en-US" sz="1100" dirty="0"/>
                        <a:t>Jackson</a:t>
                      </a:r>
                    </a:p>
                  </a:txBody>
                  <a:tcPr/>
                </a:tc>
                <a:tc>
                  <a:txBody>
                    <a:bodyPr/>
                    <a:lstStyle/>
                    <a:p>
                      <a:r>
                        <a:rPr lang="en-US" sz="1100" dirty="0"/>
                        <a:t>Production</a:t>
                      </a:r>
                    </a:p>
                  </a:txBody>
                  <a:tcPr/>
                </a:tc>
                <a:tc>
                  <a:txBody>
                    <a:bodyPr/>
                    <a:lstStyle/>
                    <a:p>
                      <a:r>
                        <a:rPr lang="en-US" sz="1100" dirty="0">
                          <a:hlinkClick r:id="rId6"/>
                        </a:rPr>
                        <a:t>TJ@somewhere.com</a:t>
                      </a:r>
                      <a:endParaRPr lang="en-US" sz="1100"/>
                    </a:p>
                  </a:txBody>
                  <a:tcPr/>
                </a:tc>
                <a:tc>
                  <a:txBody>
                    <a:bodyPr/>
                    <a:lstStyle/>
                    <a:p>
                      <a:r>
                        <a:rPr lang="en-US" sz="1100" dirty="0"/>
                        <a:t>518-834-4101</a:t>
                      </a:r>
                    </a:p>
                  </a:txBody>
                  <a:tcPr/>
                </a:tc>
                <a:tc>
                  <a:txBody>
                    <a:bodyPr/>
                    <a:lstStyle/>
                    <a:p>
                      <a:pPr algn="l"/>
                      <a:endParaRPr lang="en-US" sz="1100" dirty="0"/>
                    </a:p>
                  </a:txBody>
                  <a:tcPr/>
                </a:tc>
                <a:extLst>
                  <a:ext uri="{0D108BD9-81ED-4DB2-BD59-A6C34878D82A}">
                    <a16:rowId xmlns:a16="http://schemas.microsoft.com/office/drawing/2014/main" xmlns="" val="3365036699"/>
                  </a:ext>
                </a:extLst>
              </a:tr>
              <a:tr h="370840">
                <a:tc>
                  <a:txBody>
                    <a:bodyPr/>
                    <a:lstStyle/>
                    <a:p>
                      <a:pPr algn="ctr"/>
                      <a:r>
                        <a:rPr lang="en-US" sz="1100" dirty="0"/>
                        <a:t>600</a:t>
                      </a:r>
                    </a:p>
                  </a:txBody>
                  <a:tcPr/>
                </a:tc>
                <a:tc>
                  <a:txBody>
                    <a:bodyPr/>
                    <a:lstStyle/>
                    <a:p>
                      <a:r>
                        <a:rPr lang="en-US" sz="1100" dirty="0"/>
                        <a:t>Eleanore</a:t>
                      </a:r>
                    </a:p>
                  </a:txBody>
                  <a:tcPr/>
                </a:tc>
                <a:tc>
                  <a:txBody>
                    <a:bodyPr/>
                    <a:lstStyle/>
                    <a:p>
                      <a:r>
                        <a:rPr lang="en-US" sz="1100" dirty="0"/>
                        <a:t>Caldera</a:t>
                      </a:r>
                    </a:p>
                  </a:txBody>
                  <a:tcPr/>
                </a:tc>
                <a:tc>
                  <a:txBody>
                    <a:bodyPr/>
                    <a:lstStyle/>
                    <a:p>
                      <a:r>
                        <a:rPr lang="en-US" sz="1100" dirty="0"/>
                        <a:t>Legal</a:t>
                      </a:r>
                    </a:p>
                  </a:txBody>
                  <a:tcPr/>
                </a:tc>
                <a:tc>
                  <a:txBody>
                    <a:bodyPr/>
                    <a:lstStyle/>
                    <a:p>
                      <a:r>
                        <a:rPr lang="en-US" sz="1100" dirty="0">
                          <a:hlinkClick r:id="rId7"/>
                        </a:rPr>
                        <a:t>EC@somewhere.com</a:t>
                      </a:r>
                      <a:endParaRPr lang="en-US" sz="1100"/>
                    </a:p>
                  </a:txBody>
                  <a:tcPr/>
                </a:tc>
                <a:tc>
                  <a:txBody>
                    <a:bodyPr/>
                    <a:lstStyle/>
                    <a:p>
                      <a:r>
                        <a:rPr lang="en-US" sz="1100" dirty="0"/>
                        <a:t>518-834-3101</a:t>
                      </a:r>
                    </a:p>
                  </a:txBody>
                  <a:tcPr/>
                </a:tc>
                <a:tc>
                  <a:txBody>
                    <a:bodyPr/>
                    <a:lstStyle/>
                    <a:p>
                      <a:pPr algn="l"/>
                      <a:endParaRPr lang="en-US" sz="1100" dirty="0"/>
                    </a:p>
                  </a:txBody>
                  <a:tcPr/>
                </a:tc>
                <a:extLst>
                  <a:ext uri="{0D108BD9-81ED-4DB2-BD59-A6C34878D82A}">
                    <a16:rowId xmlns:a16="http://schemas.microsoft.com/office/drawing/2014/main" xmlns="" val="3398608728"/>
                  </a:ext>
                </a:extLst>
              </a:tr>
              <a:tr h="370840">
                <a:tc>
                  <a:txBody>
                    <a:bodyPr/>
                    <a:lstStyle/>
                    <a:p>
                      <a:pPr algn="ctr"/>
                      <a:r>
                        <a:rPr lang="en-US" sz="1100" dirty="0"/>
                        <a:t>700</a:t>
                      </a:r>
                    </a:p>
                  </a:txBody>
                  <a:tcPr/>
                </a:tc>
                <a:tc>
                  <a:txBody>
                    <a:bodyPr/>
                    <a:lstStyle/>
                    <a:p>
                      <a:r>
                        <a:rPr lang="en-US" sz="1100" dirty="0"/>
                        <a:t>Richard</a:t>
                      </a:r>
                    </a:p>
                  </a:txBody>
                  <a:tcPr/>
                </a:tc>
                <a:tc>
                  <a:txBody>
                    <a:bodyPr/>
                    <a:lstStyle/>
                    <a:p>
                      <a:r>
                        <a:rPr lang="en-US" sz="1100" dirty="0"/>
                        <a:t>Bandalone</a:t>
                      </a:r>
                    </a:p>
                  </a:txBody>
                  <a:tcPr/>
                </a:tc>
                <a:tc>
                  <a:txBody>
                    <a:bodyPr/>
                    <a:lstStyle/>
                    <a:p>
                      <a:r>
                        <a:rPr lang="en-US" sz="1100" dirty="0"/>
                        <a:t>Legal</a:t>
                      </a:r>
                    </a:p>
                  </a:txBody>
                  <a:tcPr/>
                </a:tc>
                <a:tc>
                  <a:txBody>
                    <a:bodyPr/>
                    <a:lstStyle/>
                    <a:p>
                      <a:r>
                        <a:rPr lang="en-US" sz="1100" dirty="0">
                          <a:hlinkClick r:id="rId8"/>
                        </a:rPr>
                        <a:t>RB@somewhere.com</a:t>
                      </a:r>
                      <a:endParaRPr lang="en-US" sz="1100"/>
                    </a:p>
                  </a:txBody>
                  <a:tcPr/>
                </a:tc>
                <a:tc>
                  <a:txBody>
                    <a:bodyPr/>
                    <a:lstStyle/>
                    <a:p>
                      <a:r>
                        <a:rPr lang="en-US" sz="1100" dirty="0"/>
                        <a:t>518-834-3102</a:t>
                      </a:r>
                    </a:p>
                  </a:txBody>
                  <a:tcPr/>
                </a:tc>
                <a:tc>
                  <a:txBody>
                    <a:bodyPr/>
                    <a:lstStyle/>
                    <a:p>
                      <a:pPr algn="l"/>
                      <a:r>
                        <a:rPr lang="en-US" sz="1100" dirty="0"/>
                        <a:t>Is a full-time consultant to Legal on a retainer basis.</a:t>
                      </a:r>
                    </a:p>
                  </a:txBody>
                  <a:tcPr/>
                </a:tc>
                <a:extLst>
                  <a:ext uri="{0D108BD9-81ED-4DB2-BD59-A6C34878D82A}">
                    <a16:rowId xmlns:a16="http://schemas.microsoft.com/office/drawing/2014/main" xmlns="" val="1430497642"/>
                  </a:ext>
                </a:extLst>
              </a:tr>
            </a:tbl>
          </a:graphicData>
        </a:graphic>
      </p:graphicFrame>
    </p:spTree>
    <p:extLst>
      <p:ext uri="{BB962C8B-B14F-4D97-AF65-F5344CB8AC3E}">
        <p14:creationId xmlns:p14="http://schemas.microsoft.com/office/powerpoint/2010/main" val="493762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2D58D8-82EE-4E53-8343-164E4C40C279}"/>
              </a:ext>
            </a:extLst>
          </p:cNvPr>
          <p:cNvSpPr>
            <a:spLocks noGrp="1"/>
          </p:cNvSpPr>
          <p:nvPr>
            <p:ph type="title"/>
          </p:nvPr>
        </p:nvSpPr>
        <p:spPr/>
        <p:txBody>
          <a:bodyPr/>
          <a:lstStyle/>
          <a:p>
            <a:r>
              <a:rPr lang="en-US" dirty="0"/>
              <a:t>Figure 3-9  Alternative Terminology</a:t>
            </a:r>
          </a:p>
        </p:txBody>
      </p:sp>
      <p:sp>
        <p:nvSpPr>
          <p:cNvPr id="3" name="Text Placeholder 2">
            <a:extLst>
              <a:ext uri="{FF2B5EF4-FFF2-40B4-BE49-F238E27FC236}">
                <a16:creationId xmlns:a16="http://schemas.microsoft.com/office/drawing/2014/main" xmlns="" id="{3350D3AF-9ED1-421C-901D-63C4622A7646}"/>
              </a:ext>
            </a:extLst>
          </p:cNvPr>
          <p:cNvSpPr>
            <a:spLocks noGrp="1"/>
          </p:cNvSpPr>
          <p:nvPr>
            <p:ph idx="1"/>
          </p:nvPr>
        </p:nvSpPr>
        <p:spPr/>
        <p:txBody>
          <a:bodyPr/>
          <a:lstStyle/>
          <a:p>
            <a:pPr eaLnBrk="1" hangingPunct="1">
              <a:lnSpc>
                <a:spcPct val="90000"/>
              </a:lnSpc>
            </a:pPr>
            <a:r>
              <a:rPr lang="en-US" dirty="0" smtClean="0"/>
              <a:t>The </a:t>
            </a:r>
            <a:r>
              <a:rPr lang="en-US" dirty="0"/>
              <a:t>terms </a:t>
            </a:r>
            <a:r>
              <a:rPr lang="en-US" i="1" dirty="0"/>
              <a:t>table</a:t>
            </a:r>
            <a:r>
              <a:rPr lang="en-US" dirty="0"/>
              <a:t> and </a:t>
            </a:r>
            <a:r>
              <a:rPr lang="en-US" i="1" dirty="0"/>
              <a:t>relation</a:t>
            </a:r>
            <a:r>
              <a:rPr lang="en-US" dirty="0"/>
              <a:t> are normally used interchangeably.</a:t>
            </a:r>
          </a:p>
          <a:p>
            <a:pPr eaLnBrk="1" hangingPunct="1">
              <a:lnSpc>
                <a:spcPct val="90000"/>
              </a:lnSpc>
            </a:pPr>
            <a:r>
              <a:rPr lang="en-US" dirty="0"/>
              <a:t>The following sets of terms are equivalent:</a:t>
            </a:r>
          </a:p>
          <a:p>
            <a:endParaRPr lang="en-US" dirty="0"/>
          </a:p>
        </p:txBody>
      </p:sp>
      <p:pic>
        <p:nvPicPr>
          <p:cNvPr id="5" name="Picture 4">
            <a:extLst>
              <a:ext uri="{FF2B5EF4-FFF2-40B4-BE49-F238E27FC236}">
                <a16:creationId xmlns:a16="http://schemas.microsoft.com/office/drawing/2014/main" xmlns="" id="{2BBDB90B-94B8-4376-B813-EB3322B61081}"/>
              </a:ext>
            </a:extLst>
          </p:cNvPr>
          <p:cNvPicPr>
            <a:picLocks noChangeAspect="1"/>
          </p:cNvPicPr>
          <p:nvPr/>
        </p:nvPicPr>
        <p:blipFill>
          <a:blip r:embed="rId3"/>
          <a:stretch>
            <a:fillRect/>
          </a:stretch>
        </p:blipFill>
        <p:spPr>
          <a:xfrm>
            <a:off x="2152651" y="3653266"/>
            <a:ext cx="8179039" cy="2052564"/>
          </a:xfrm>
          <a:prstGeom prst="rect">
            <a:avLst/>
          </a:prstGeom>
        </p:spPr>
      </p:pic>
    </p:spTree>
    <p:extLst>
      <p:ext uri="{BB962C8B-B14F-4D97-AF65-F5344CB8AC3E}">
        <p14:creationId xmlns:p14="http://schemas.microsoft.com/office/powerpoint/2010/main" val="3715835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3195E4-09F1-4075-9C9A-BD19B5FF29D7}"/>
              </a:ext>
            </a:extLst>
          </p:cNvPr>
          <p:cNvSpPr>
            <a:spLocks noGrp="1"/>
          </p:cNvSpPr>
          <p:nvPr>
            <p:ph type="title"/>
          </p:nvPr>
        </p:nvSpPr>
        <p:spPr>
          <a:xfrm>
            <a:off x="2152650" y="281488"/>
            <a:ext cx="7886700" cy="797805"/>
          </a:xfrm>
        </p:spPr>
        <p:txBody>
          <a:bodyPr>
            <a:noAutofit/>
          </a:bodyPr>
          <a:lstStyle/>
          <a:p>
            <a:r>
              <a:rPr lang="en-US" sz="3200" dirty="0"/>
              <a:t>To Key, or Not to Key</a:t>
            </a:r>
            <a:br>
              <a:rPr lang="en-US" sz="3200" dirty="0"/>
            </a:br>
            <a:r>
              <a:rPr lang="en-US" sz="3200" dirty="0"/>
              <a:t>That is the Question!</a:t>
            </a:r>
          </a:p>
        </p:txBody>
      </p:sp>
      <p:sp>
        <p:nvSpPr>
          <p:cNvPr id="3" name="Text Placeholder 2">
            <a:extLst>
              <a:ext uri="{FF2B5EF4-FFF2-40B4-BE49-F238E27FC236}">
                <a16:creationId xmlns:a16="http://schemas.microsoft.com/office/drawing/2014/main" xmlns="" id="{2D498061-D023-44DF-8C1A-0AD6378D3F28}"/>
              </a:ext>
            </a:extLst>
          </p:cNvPr>
          <p:cNvSpPr>
            <a:spLocks noGrp="1"/>
          </p:cNvSpPr>
          <p:nvPr>
            <p:ph idx="1"/>
          </p:nvPr>
        </p:nvSpPr>
        <p:spPr>
          <a:xfrm>
            <a:off x="1981200" y="1371600"/>
            <a:ext cx="8229600" cy="4709160"/>
          </a:xfrm>
        </p:spPr>
        <p:txBody>
          <a:bodyPr/>
          <a:lstStyle/>
          <a:p>
            <a:pPr fontAlgn="base">
              <a:spcBef>
                <a:spcPct val="20000"/>
              </a:spcBef>
              <a:spcAft>
                <a:spcPct val="0"/>
              </a:spcAft>
              <a:buFontTx/>
              <a:buChar char="•"/>
            </a:pPr>
            <a:r>
              <a:rPr lang="en-US" sz="2800" dirty="0"/>
              <a:t>In a relation as defined by Codd:</a:t>
            </a:r>
          </a:p>
          <a:p>
            <a:pPr lvl="1" indent="-285750" fontAlgn="base">
              <a:spcBef>
                <a:spcPct val="20000"/>
              </a:spcBef>
              <a:spcAft>
                <a:spcPct val="0"/>
              </a:spcAft>
              <a:buFontTx/>
              <a:buChar char="–"/>
            </a:pPr>
            <a:r>
              <a:rPr lang="en-US" sz="2400" dirty="0">
                <a:solidFill>
                  <a:schemeClr val="tx1"/>
                </a:solidFill>
              </a:rPr>
              <a:t>The rows of a relation must be </a:t>
            </a:r>
            <a:r>
              <a:rPr lang="en-US" sz="2400" i="1" dirty="0">
                <a:solidFill>
                  <a:schemeClr val="tx1"/>
                </a:solidFill>
              </a:rPr>
              <a:t>unique.</a:t>
            </a:r>
          </a:p>
          <a:p>
            <a:pPr lvl="1" indent="-285750" fontAlgn="base">
              <a:spcBef>
                <a:spcPct val="20000"/>
              </a:spcBef>
              <a:spcAft>
                <a:spcPct val="0"/>
              </a:spcAft>
              <a:buFontTx/>
              <a:buChar char="–"/>
            </a:pPr>
            <a:r>
              <a:rPr lang="en-US" sz="2400" dirty="0">
                <a:solidFill>
                  <a:schemeClr val="tx1"/>
                </a:solidFill>
              </a:rPr>
              <a:t>These is </a:t>
            </a:r>
            <a:r>
              <a:rPr lang="en-US" sz="2400" i="1" dirty="0">
                <a:solidFill>
                  <a:srgbClr val="0070C0"/>
                </a:solidFill>
              </a:rPr>
              <a:t>no requirement </a:t>
            </a:r>
            <a:r>
              <a:rPr lang="en-US" sz="2400" dirty="0">
                <a:solidFill>
                  <a:schemeClr val="tx1"/>
                </a:solidFill>
              </a:rPr>
              <a:t>for a </a:t>
            </a:r>
            <a:r>
              <a:rPr lang="en-US" sz="2400" i="1" dirty="0">
                <a:solidFill>
                  <a:srgbClr val="0070C0"/>
                </a:solidFill>
              </a:rPr>
              <a:t>designated primary key.</a:t>
            </a:r>
          </a:p>
          <a:p>
            <a:pPr fontAlgn="base">
              <a:spcBef>
                <a:spcPct val="20000"/>
              </a:spcBef>
              <a:spcAft>
                <a:spcPct val="0"/>
              </a:spcAft>
              <a:buFontTx/>
              <a:buChar char="•"/>
            </a:pPr>
            <a:r>
              <a:rPr lang="en-US" sz="2800" dirty="0"/>
              <a:t>The requirement for unique rows implies that a primary key can be designated.</a:t>
            </a:r>
          </a:p>
          <a:p>
            <a:pPr fontAlgn="base">
              <a:spcBef>
                <a:spcPct val="20000"/>
              </a:spcBef>
              <a:spcAft>
                <a:spcPct val="0"/>
              </a:spcAft>
              <a:buFontTx/>
              <a:buChar char="•"/>
            </a:pPr>
            <a:r>
              <a:rPr lang="en-US" sz="2800" dirty="0"/>
              <a:t>In the “real world,” every relation has a primary key.</a:t>
            </a:r>
          </a:p>
          <a:p>
            <a:pPr fontAlgn="base">
              <a:spcBef>
                <a:spcPct val="20000"/>
              </a:spcBef>
              <a:spcAft>
                <a:spcPct val="0"/>
              </a:spcAft>
              <a:buFontTx/>
              <a:buChar char="•"/>
            </a:pPr>
            <a:r>
              <a:rPr lang="en-US" sz="2800" dirty="0"/>
              <a:t>When do we designate a primary key?</a:t>
            </a:r>
          </a:p>
          <a:p>
            <a:pPr fontAlgn="base">
              <a:spcBef>
                <a:spcPct val="20000"/>
              </a:spcBef>
              <a:spcAft>
                <a:spcPct val="0"/>
              </a:spcAft>
              <a:buFontTx/>
              <a:buChar char="•"/>
            </a:pPr>
            <a:r>
              <a:rPr lang="en-US" sz="2800" b="1" dirty="0">
                <a:solidFill>
                  <a:srgbClr val="0070C0"/>
                </a:solidFill>
              </a:rPr>
              <a:t>We need some more information!</a:t>
            </a:r>
            <a:endParaRPr lang="en-US" b="1" dirty="0">
              <a:solidFill>
                <a:srgbClr val="0070C0"/>
              </a:solidFill>
            </a:endParaRPr>
          </a:p>
          <a:p>
            <a:endParaRPr lang="en-US" dirty="0"/>
          </a:p>
        </p:txBody>
      </p:sp>
    </p:spTree>
    <p:extLst>
      <p:ext uri="{BB962C8B-B14F-4D97-AF65-F5344CB8AC3E}">
        <p14:creationId xmlns:p14="http://schemas.microsoft.com/office/powerpoint/2010/main" val="13639494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E0756-D69C-4A68-86A0-64D17D118FDF}"/>
              </a:ext>
            </a:extLst>
          </p:cNvPr>
          <p:cNvSpPr>
            <a:spLocks noGrp="1"/>
          </p:cNvSpPr>
          <p:nvPr>
            <p:ph type="title"/>
          </p:nvPr>
        </p:nvSpPr>
        <p:spPr>
          <a:xfrm>
            <a:off x="2152650" y="553260"/>
            <a:ext cx="7886700" cy="470610"/>
          </a:xfrm>
        </p:spPr>
        <p:txBody>
          <a:bodyPr>
            <a:normAutofit fontScale="90000"/>
          </a:bodyPr>
          <a:lstStyle/>
          <a:p>
            <a:r>
              <a:rPr lang="en-US" sz="3000" dirty="0"/>
              <a:t>Functional Dependencies</a:t>
            </a:r>
          </a:p>
        </p:txBody>
      </p:sp>
      <p:sp>
        <p:nvSpPr>
          <p:cNvPr id="3" name="Text Placeholder 2">
            <a:extLst>
              <a:ext uri="{FF2B5EF4-FFF2-40B4-BE49-F238E27FC236}">
                <a16:creationId xmlns:a16="http://schemas.microsoft.com/office/drawing/2014/main" xmlns="" id="{7A299137-B7E4-4E97-A172-E24BB2E55D6A}"/>
              </a:ext>
            </a:extLst>
          </p:cNvPr>
          <p:cNvSpPr>
            <a:spLocks noGrp="1"/>
          </p:cNvSpPr>
          <p:nvPr>
            <p:ph idx="1"/>
          </p:nvPr>
        </p:nvSpPr>
        <p:spPr>
          <a:xfrm>
            <a:off x="2152650" y="1320225"/>
            <a:ext cx="7886700" cy="4226137"/>
          </a:xfrm>
        </p:spPr>
        <p:txBody>
          <a:bodyPr>
            <a:normAutofit lnSpcReduction="10000"/>
          </a:bodyPr>
          <a:lstStyle/>
          <a:p>
            <a:pPr fontAlgn="base">
              <a:spcBef>
                <a:spcPct val="20000"/>
              </a:spcBef>
              <a:spcAft>
                <a:spcPct val="0"/>
              </a:spcAft>
              <a:buFontTx/>
              <a:buChar char="•"/>
            </a:pPr>
            <a:r>
              <a:rPr lang="en-US" dirty="0"/>
              <a:t>A</a:t>
            </a:r>
            <a:r>
              <a:rPr lang="en-US" dirty="0">
                <a:solidFill>
                  <a:srgbClr val="000000"/>
                </a:solidFill>
              </a:rPr>
              <a:t> </a:t>
            </a:r>
            <a:r>
              <a:rPr lang="en-US" b="1" dirty="0">
                <a:solidFill>
                  <a:schemeClr val="tx2"/>
                </a:solidFill>
              </a:rPr>
              <a:t>functional dependency</a:t>
            </a:r>
            <a:r>
              <a:rPr lang="en-US" dirty="0">
                <a:solidFill>
                  <a:schemeClr val="tx2"/>
                </a:solidFill>
              </a:rPr>
              <a:t> </a:t>
            </a:r>
            <a:r>
              <a:rPr lang="en-US" dirty="0"/>
              <a:t>occurs when the value of one (set of) attribute(s) determines the value of a second (set of) attribute(s): </a:t>
            </a:r>
          </a:p>
          <a:p>
            <a:pPr lvl="2" indent="-228600" fontAlgn="base">
              <a:spcBef>
                <a:spcPct val="20000"/>
              </a:spcBef>
              <a:spcAft>
                <a:spcPct val="0"/>
              </a:spcAft>
              <a:buNone/>
            </a:pPr>
            <a:r>
              <a:rPr lang="en-US" sz="2000" b="1" dirty="0">
                <a:solidFill>
                  <a:srgbClr val="0070C0"/>
                </a:solidFill>
              </a:rPr>
              <a:t>CookieCost = NumberOfBoxes x $5</a:t>
            </a:r>
            <a:endParaRPr lang="en-US" sz="2000" b="1" dirty="0">
              <a:solidFill>
                <a:srgbClr val="0070C0"/>
              </a:solidFill>
              <a:sym typeface="Wingdings" panose="05000000000000000000" pitchFamily="2" charset="2"/>
            </a:endParaRPr>
          </a:p>
          <a:p>
            <a:pPr lvl="2" indent="-228600" fontAlgn="base">
              <a:spcBef>
                <a:spcPct val="20000"/>
              </a:spcBef>
              <a:spcAft>
                <a:spcPct val="0"/>
              </a:spcAft>
              <a:buNone/>
            </a:pPr>
            <a:r>
              <a:rPr lang="en-US" sz="2000" b="1" dirty="0">
                <a:solidFill>
                  <a:srgbClr val="0070C0"/>
                </a:solidFill>
                <a:sym typeface="Wingdings" panose="05000000000000000000" pitchFamily="2" charset="2"/>
              </a:rPr>
              <a:t>NumberOfBoxes  CookieCost</a:t>
            </a:r>
          </a:p>
          <a:p>
            <a:pPr fontAlgn="base">
              <a:spcBef>
                <a:spcPct val="20000"/>
              </a:spcBef>
              <a:spcAft>
                <a:spcPct val="0"/>
              </a:spcAft>
              <a:buFontTx/>
              <a:buChar char="•"/>
            </a:pPr>
            <a:r>
              <a:rPr lang="en-US" dirty="0"/>
              <a:t>The attribute on the left side of the functional dependency is called the </a:t>
            </a:r>
            <a:r>
              <a:rPr lang="en-US" b="1" dirty="0">
                <a:solidFill>
                  <a:srgbClr val="0070C0"/>
                </a:solidFill>
              </a:rPr>
              <a:t>determinant</a:t>
            </a:r>
            <a:r>
              <a:rPr lang="en-US" dirty="0">
                <a:solidFill>
                  <a:srgbClr val="0070C0"/>
                </a:solidFill>
              </a:rPr>
              <a:t>.</a:t>
            </a:r>
          </a:p>
          <a:p>
            <a:pPr fontAlgn="base">
              <a:spcBef>
                <a:spcPct val="20000"/>
              </a:spcBef>
              <a:spcAft>
                <a:spcPct val="0"/>
              </a:spcAft>
              <a:buFontTx/>
              <a:buChar char="•"/>
            </a:pPr>
            <a:r>
              <a:rPr lang="en-US" dirty="0"/>
              <a:t>Functional dependencies may be </a:t>
            </a:r>
            <a:r>
              <a:rPr lang="en-US" i="1" dirty="0"/>
              <a:t>based</a:t>
            </a:r>
            <a:r>
              <a:rPr lang="en-US" dirty="0"/>
              <a:t> on equations:</a:t>
            </a:r>
          </a:p>
          <a:p>
            <a:pPr lvl="1" indent="-285750" fontAlgn="base">
              <a:spcBef>
                <a:spcPct val="20000"/>
              </a:spcBef>
              <a:spcAft>
                <a:spcPct val="0"/>
              </a:spcAft>
              <a:buNone/>
            </a:pPr>
            <a:r>
              <a:rPr lang="en-US" sz="2000" dirty="0">
                <a:solidFill>
                  <a:srgbClr val="000000"/>
                </a:solidFill>
              </a:rPr>
              <a:t>	</a:t>
            </a:r>
            <a:r>
              <a:rPr lang="en-US" sz="2000" dirty="0">
                <a:solidFill>
                  <a:srgbClr val="0070C0"/>
                </a:solidFill>
              </a:rPr>
              <a:t>	</a:t>
            </a:r>
            <a:r>
              <a:rPr lang="en-US" sz="2000" b="1" dirty="0">
                <a:solidFill>
                  <a:srgbClr val="0070C0"/>
                </a:solidFill>
              </a:rPr>
              <a:t>ExtendedPrice = Quantity X UnitPrice</a:t>
            </a:r>
          </a:p>
          <a:p>
            <a:pPr lvl="1" indent="-285750" fontAlgn="base">
              <a:spcBef>
                <a:spcPct val="20000"/>
              </a:spcBef>
              <a:spcAft>
                <a:spcPct val="0"/>
              </a:spcAft>
              <a:buNone/>
            </a:pPr>
            <a:r>
              <a:rPr lang="en-US" sz="2000" b="1" dirty="0">
                <a:solidFill>
                  <a:srgbClr val="0070C0"/>
                </a:solidFill>
              </a:rPr>
              <a:t>		(Quantity, UnitPrice) </a:t>
            </a:r>
            <a:r>
              <a:rPr lang="en-US" sz="2000" b="1" dirty="0">
                <a:solidFill>
                  <a:srgbClr val="0070C0"/>
                </a:solidFill>
                <a:sym typeface="Wingdings" panose="05000000000000000000" pitchFamily="2" charset="2"/>
              </a:rPr>
              <a:t> ExtendedPrice</a:t>
            </a:r>
          </a:p>
          <a:p>
            <a:pPr fontAlgn="base">
              <a:spcBef>
                <a:spcPct val="20000"/>
              </a:spcBef>
              <a:spcAft>
                <a:spcPct val="0"/>
              </a:spcAft>
              <a:buFontTx/>
              <a:buChar char="•"/>
            </a:pPr>
            <a:r>
              <a:rPr lang="en-US" dirty="0"/>
              <a:t>Function dependencies are </a:t>
            </a:r>
            <a:r>
              <a:rPr lang="en-US" i="1" dirty="0"/>
              <a:t>not</a:t>
            </a:r>
            <a:r>
              <a:rPr lang="en-US" dirty="0"/>
              <a:t> equations!</a:t>
            </a:r>
          </a:p>
          <a:p>
            <a:endParaRPr lang="en-US" dirty="0"/>
          </a:p>
        </p:txBody>
      </p:sp>
    </p:spTree>
    <p:extLst>
      <p:ext uri="{BB962C8B-B14F-4D97-AF65-F5344CB8AC3E}">
        <p14:creationId xmlns:p14="http://schemas.microsoft.com/office/powerpoint/2010/main" val="10840450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E15855-32D5-41A5-9AE7-08BDDF4255AE}"/>
              </a:ext>
            </a:extLst>
          </p:cNvPr>
          <p:cNvSpPr>
            <a:spLocks noGrp="1"/>
          </p:cNvSpPr>
          <p:nvPr>
            <p:ph type="title"/>
          </p:nvPr>
        </p:nvSpPr>
        <p:spPr>
          <a:xfrm>
            <a:off x="2152650" y="523280"/>
            <a:ext cx="7886700" cy="530570"/>
          </a:xfrm>
        </p:spPr>
        <p:txBody>
          <a:bodyPr>
            <a:normAutofit fontScale="90000"/>
          </a:bodyPr>
          <a:lstStyle/>
          <a:p>
            <a:r>
              <a:rPr lang="en-US" sz="3300" dirty="0"/>
              <a:t>Functional </a:t>
            </a:r>
            <a:r>
              <a:rPr lang="en-US" sz="3300" dirty="0" smtClean="0"/>
              <a:t>Dependencies</a:t>
            </a:r>
            <a:endParaRPr lang="en-US" sz="3300" dirty="0"/>
          </a:p>
        </p:txBody>
      </p:sp>
      <p:sp>
        <p:nvSpPr>
          <p:cNvPr id="3" name="Text Placeholder 2">
            <a:extLst>
              <a:ext uri="{FF2B5EF4-FFF2-40B4-BE49-F238E27FC236}">
                <a16:creationId xmlns:a16="http://schemas.microsoft.com/office/drawing/2014/main" xmlns="" id="{9B86FB74-975C-4DE3-BA6D-8DBF2344DCB1}"/>
              </a:ext>
            </a:extLst>
          </p:cNvPr>
          <p:cNvSpPr>
            <a:spLocks noGrp="1"/>
          </p:cNvSpPr>
          <p:nvPr>
            <p:ph idx="1"/>
          </p:nvPr>
        </p:nvSpPr>
        <p:spPr>
          <a:xfrm>
            <a:off x="2497424" y="2354546"/>
            <a:ext cx="7886700" cy="3762851"/>
          </a:xfrm>
        </p:spPr>
        <p:txBody>
          <a:bodyPr>
            <a:normAutofit fontScale="92500" lnSpcReduction="10000"/>
          </a:bodyPr>
          <a:lstStyle/>
          <a:p>
            <a:pPr lvl="3" indent="-228600" fontAlgn="base">
              <a:lnSpc>
                <a:spcPct val="90000"/>
              </a:lnSpc>
              <a:spcBef>
                <a:spcPct val="20000"/>
              </a:spcBef>
              <a:spcAft>
                <a:spcPct val="0"/>
              </a:spcAft>
              <a:buNone/>
            </a:pPr>
            <a:endParaRPr lang="en-US" sz="2800" b="1" dirty="0">
              <a:solidFill>
                <a:srgbClr val="0066FF"/>
              </a:solidFill>
            </a:endParaRPr>
          </a:p>
          <a:p>
            <a:pPr lvl="3" indent="-228600" fontAlgn="base">
              <a:lnSpc>
                <a:spcPct val="90000"/>
              </a:lnSpc>
              <a:spcBef>
                <a:spcPct val="20000"/>
              </a:spcBef>
              <a:spcAft>
                <a:spcPct val="0"/>
              </a:spcAft>
              <a:buNone/>
            </a:pPr>
            <a:endParaRPr lang="en-US" sz="2800" b="1" dirty="0">
              <a:solidFill>
                <a:srgbClr val="0066FF"/>
              </a:solidFill>
            </a:endParaRPr>
          </a:p>
          <a:p>
            <a:pPr lvl="3" indent="-228600" fontAlgn="base">
              <a:lnSpc>
                <a:spcPct val="90000"/>
              </a:lnSpc>
              <a:spcBef>
                <a:spcPct val="20000"/>
              </a:spcBef>
              <a:spcAft>
                <a:spcPct val="0"/>
              </a:spcAft>
              <a:buNone/>
            </a:pPr>
            <a:endParaRPr lang="en-US" sz="2800" b="1" dirty="0">
              <a:solidFill>
                <a:srgbClr val="0066FF"/>
              </a:solidFill>
            </a:endParaRPr>
          </a:p>
          <a:p>
            <a:pPr lvl="3" indent="-228600" fontAlgn="base">
              <a:lnSpc>
                <a:spcPct val="90000"/>
              </a:lnSpc>
              <a:spcBef>
                <a:spcPct val="20000"/>
              </a:spcBef>
              <a:spcAft>
                <a:spcPct val="0"/>
              </a:spcAft>
              <a:buNone/>
            </a:pPr>
            <a:endParaRPr lang="en-US" sz="2800" b="1" dirty="0">
              <a:solidFill>
                <a:srgbClr val="0066FF"/>
              </a:solidFill>
            </a:endParaRPr>
          </a:p>
          <a:p>
            <a:pPr lvl="3" indent="-228600" fontAlgn="base">
              <a:lnSpc>
                <a:spcPct val="90000"/>
              </a:lnSpc>
              <a:spcBef>
                <a:spcPct val="20000"/>
              </a:spcBef>
              <a:spcAft>
                <a:spcPct val="0"/>
              </a:spcAft>
              <a:buNone/>
            </a:pPr>
            <a:endParaRPr lang="en-US" sz="2800" b="1" dirty="0">
              <a:solidFill>
                <a:srgbClr val="0066FF"/>
              </a:solidFill>
            </a:endParaRPr>
          </a:p>
          <a:p>
            <a:pPr lvl="3" indent="-228600" fontAlgn="base">
              <a:lnSpc>
                <a:spcPct val="90000"/>
              </a:lnSpc>
              <a:spcBef>
                <a:spcPct val="20000"/>
              </a:spcBef>
              <a:spcAft>
                <a:spcPct val="0"/>
              </a:spcAft>
              <a:buNone/>
            </a:pPr>
            <a:endParaRPr lang="en-US" sz="2800" b="1" dirty="0">
              <a:solidFill>
                <a:srgbClr val="0066FF"/>
              </a:solidFill>
            </a:endParaRPr>
          </a:p>
          <a:p>
            <a:pPr lvl="3" indent="-228600" fontAlgn="base">
              <a:lnSpc>
                <a:spcPct val="90000"/>
              </a:lnSpc>
              <a:spcBef>
                <a:spcPct val="20000"/>
              </a:spcBef>
              <a:spcAft>
                <a:spcPct val="0"/>
              </a:spcAft>
              <a:buNone/>
            </a:pPr>
            <a:r>
              <a:rPr lang="en-US" sz="2800" b="1" dirty="0">
                <a:solidFill>
                  <a:srgbClr val="0066FF"/>
                </a:solidFill>
              </a:rPr>
              <a:t>  </a:t>
            </a:r>
            <a:r>
              <a:rPr lang="en-US" sz="2800" b="1" dirty="0">
                <a:solidFill>
                  <a:schemeClr val="tx2"/>
                </a:solidFill>
              </a:rPr>
              <a:t>ObjectColor </a:t>
            </a:r>
            <a:r>
              <a:rPr lang="en-US" sz="2800" b="1" dirty="0">
                <a:solidFill>
                  <a:schemeClr val="tx2"/>
                </a:solidFill>
                <a:sym typeface="Wingdings" panose="05000000000000000000" pitchFamily="2" charset="2"/>
              </a:rPr>
              <a:t> Weight</a:t>
            </a:r>
          </a:p>
          <a:p>
            <a:pPr lvl="3" indent="-228600" fontAlgn="base">
              <a:lnSpc>
                <a:spcPct val="90000"/>
              </a:lnSpc>
              <a:spcBef>
                <a:spcPct val="20000"/>
              </a:spcBef>
              <a:spcAft>
                <a:spcPct val="0"/>
              </a:spcAft>
              <a:buNone/>
            </a:pPr>
            <a:r>
              <a:rPr lang="en-US" sz="2800" b="1" dirty="0">
                <a:solidFill>
                  <a:schemeClr val="tx2"/>
                </a:solidFill>
                <a:sym typeface="Wingdings" panose="05000000000000000000" pitchFamily="2" charset="2"/>
              </a:rPr>
              <a:t>  ObjectColor  Shape</a:t>
            </a:r>
          </a:p>
          <a:p>
            <a:pPr lvl="3" indent="-228600" fontAlgn="base">
              <a:lnSpc>
                <a:spcPct val="90000"/>
              </a:lnSpc>
              <a:spcBef>
                <a:spcPct val="20000"/>
              </a:spcBef>
              <a:spcAft>
                <a:spcPct val="0"/>
              </a:spcAft>
              <a:buNone/>
            </a:pPr>
            <a:r>
              <a:rPr lang="en-US" sz="2800" b="1" dirty="0">
                <a:solidFill>
                  <a:schemeClr val="tx2"/>
                </a:solidFill>
                <a:sym typeface="Wingdings" panose="05000000000000000000" pitchFamily="2" charset="2"/>
              </a:rPr>
              <a:t>  ObjectColor</a:t>
            </a:r>
            <a:r>
              <a:rPr lang="en-US" sz="2000" b="1" dirty="0">
                <a:solidFill>
                  <a:schemeClr val="tx2"/>
                </a:solidFill>
                <a:sym typeface="Wingdings" panose="05000000000000000000" pitchFamily="2" charset="2"/>
              </a:rPr>
              <a:t> </a:t>
            </a:r>
            <a:r>
              <a:rPr lang="en-US" sz="2800" b="1" dirty="0">
                <a:solidFill>
                  <a:schemeClr val="tx2"/>
                </a:solidFill>
                <a:sym typeface="Wingdings" panose="05000000000000000000" pitchFamily="2" charset="2"/>
              </a:rPr>
              <a:t> (Weight, Shape)</a:t>
            </a:r>
          </a:p>
          <a:p>
            <a:pPr lvl="3" indent="-228600" fontAlgn="base">
              <a:lnSpc>
                <a:spcPct val="90000"/>
              </a:lnSpc>
              <a:spcBef>
                <a:spcPct val="20000"/>
              </a:spcBef>
              <a:spcAft>
                <a:spcPct val="0"/>
              </a:spcAft>
              <a:buNone/>
            </a:pPr>
            <a:endParaRPr lang="en-US" sz="2800" b="1" dirty="0">
              <a:solidFill>
                <a:srgbClr val="0099CC"/>
              </a:solidFill>
              <a:sym typeface="Wingdings" panose="05000000000000000000" pitchFamily="2" charset="2"/>
            </a:endParaRPr>
          </a:p>
          <a:p>
            <a:pPr lvl="3" indent="-228600" fontAlgn="base">
              <a:lnSpc>
                <a:spcPct val="90000"/>
              </a:lnSpc>
              <a:spcBef>
                <a:spcPct val="20000"/>
              </a:spcBef>
              <a:spcAft>
                <a:spcPct val="0"/>
              </a:spcAft>
              <a:buNone/>
            </a:pPr>
            <a:endParaRPr lang="en-US" sz="2800" b="1" dirty="0">
              <a:solidFill>
                <a:srgbClr val="0099CC"/>
              </a:solidFill>
              <a:sym typeface="Wingdings" panose="05000000000000000000" pitchFamily="2" charset="2"/>
            </a:endParaRPr>
          </a:p>
          <a:p>
            <a:pPr lvl="3" indent="-228600" fontAlgn="base">
              <a:lnSpc>
                <a:spcPct val="90000"/>
              </a:lnSpc>
              <a:spcBef>
                <a:spcPct val="20000"/>
              </a:spcBef>
              <a:spcAft>
                <a:spcPct val="0"/>
              </a:spcAft>
              <a:buNone/>
            </a:pPr>
            <a:endParaRPr lang="en-US" sz="2800" b="1" dirty="0">
              <a:solidFill>
                <a:srgbClr val="0099CC"/>
              </a:solidFill>
              <a:sym typeface="Wingdings" panose="05000000000000000000" pitchFamily="2" charset="2"/>
            </a:endParaRPr>
          </a:p>
          <a:p>
            <a:pPr lvl="3" indent="-228600" fontAlgn="base">
              <a:lnSpc>
                <a:spcPct val="90000"/>
              </a:lnSpc>
              <a:spcBef>
                <a:spcPct val="20000"/>
              </a:spcBef>
              <a:spcAft>
                <a:spcPct val="0"/>
              </a:spcAft>
              <a:buNone/>
            </a:pPr>
            <a:endParaRPr lang="en-US" sz="2800" b="1" dirty="0">
              <a:solidFill>
                <a:srgbClr val="0099CC"/>
              </a:solidFill>
              <a:sym typeface="Wingdings" panose="05000000000000000000" pitchFamily="2" charset="2"/>
            </a:endParaRPr>
          </a:p>
          <a:p>
            <a:pPr lvl="3" indent="-228600" fontAlgn="base">
              <a:lnSpc>
                <a:spcPct val="90000"/>
              </a:lnSpc>
              <a:spcBef>
                <a:spcPct val="20000"/>
              </a:spcBef>
              <a:spcAft>
                <a:spcPct val="0"/>
              </a:spcAft>
              <a:buNone/>
            </a:pPr>
            <a:endParaRPr lang="en-US" sz="2800" b="1" dirty="0">
              <a:solidFill>
                <a:srgbClr val="0099CC"/>
              </a:solidFill>
              <a:sym typeface="Wingdings" panose="05000000000000000000" pitchFamily="2" charset="2"/>
            </a:endParaRPr>
          </a:p>
          <a:p>
            <a:pPr lvl="3" indent="-228600" fontAlgn="base">
              <a:lnSpc>
                <a:spcPct val="90000"/>
              </a:lnSpc>
              <a:spcBef>
                <a:spcPct val="20000"/>
              </a:spcBef>
              <a:spcAft>
                <a:spcPct val="0"/>
              </a:spcAft>
              <a:buNone/>
            </a:pPr>
            <a:endParaRPr lang="en-US" dirty="0"/>
          </a:p>
        </p:txBody>
      </p:sp>
      <p:pic>
        <p:nvPicPr>
          <p:cNvPr id="5" name="Picture 4">
            <a:extLst>
              <a:ext uri="{FF2B5EF4-FFF2-40B4-BE49-F238E27FC236}">
                <a16:creationId xmlns:a16="http://schemas.microsoft.com/office/drawing/2014/main" xmlns="" id="{F67D6695-30B3-4D34-AF7A-61AE565278A7}"/>
              </a:ext>
            </a:extLst>
          </p:cNvPr>
          <p:cNvPicPr>
            <a:picLocks noChangeAspect="1"/>
          </p:cNvPicPr>
          <p:nvPr/>
        </p:nvPicPr>
        <p:blipFill>
          <a:blip r:embed="rId2"/>
          <a:stretch>
            <a:fillRect/>
          </a:stretch>
        </p:blipFill>
        <p:spPr>
          <a:xfrm>
            <a:off x="1966609" y="1485670"/>
            <a:ext cx="8258783" cy="2750301"/>
          </a:xfrm>
          <a:prstGeom prst="rect">
            <a:avLst/>
          </a:prstGeom>
        </p:spPr>
      </p:pic>
    </p:spTree>
    <p:extLst>
      <p:ext uri="{BB962C8B-B14F-4D97-AF65-F5344CB8AC3E}">
        <p14:creationId xmlns:p14="http://schemas.microsoft.com/office/powerpoint/2010/main" val="2855273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prstGeom prst="rect">
            <a:avLst/>
          </a:prstGeom>
          <a:noFill/>
          <a:ln>
            <a:noFill/>
          </a:ln>
        </p:spPr>
        <p:txBody>
          <a:bodyPr vert="horz" lIns="0" tIns="0" rIns="0" bIns="0" rtlCol="0" anchor="b" anchorCtr="0">
            <a:noAutofit/>
          </a:bodyPr>
          <a:lstStyle/>
          <a:p>
            <a:pPr>
              <a:buSzPct val="25000"/>
            </a:pPr>
            <a:r>
              <a:rPr lang="en-US" dirty="0"/>
              <a:t>Learning Objectives</a:t>
            </a:r>
            <a:endParaRPr lang="en-US" sz="2800" dirty="0"/>
          </a:p>
        </p:txBody>
      </p:sp>
      <p:sp>
        <p:nvSpPr>
          <p:cNvPr id="206" name="Shape 206"/>
          <p:cNvSpPr txBox="1">
            <a:spLocks noGrp="1"/>
          </p:cNvSpPr>
          <p:nvPr>
            <p:ph type="body" idx="1"/>
          </p:nvPr>
        </p:nvSpPr>
        <p:spPr>
          <a:prstGeom prst="rect">
            <a:avLst/>
          </a:prstGeom>
          <a:noFill/>
          <a:ln>
            <a:noFill/>
          </a:ln>
        </p:spPr>
        <p:txBody>
          <a:bodyPr vert="horz" lIns="0" tIns="0" rIns="0" bIns="0" rtlCol="0" anchor="t" anchorCtr="0">
            <a:noAutofit/>
          </a:bodyPr>
          <a:lstStyle/>
          <a:p>
            <a:r>
              <a:rPr lang="en-US" b="1" dirty="0">
                <a:solidFill>
                  <a:srgbClr val="007FA3"/>
                </a:solidFill>
              </a:rPr>
              <a:t>3.1</a:t>
            </a:r>
            <a:r>
              <a:rPr lang="en-US" dirty="0" smtClean="0"/>
              <a:t> </a:t>
            </a:r>
            <a:r>
              <a:rPr lang="en-US" dirty="0"/>
              <a:t>To understand basic relational terminology</a:t>
            </a:r>
          </a:p>
          <a:p>
            <a:r>
              <a:rPr lang="en-US" b="1" dirty="0">
                <a:solidFill>
                  <a:srgbClr val="007FA3"/>
                </a:solidFill>
              </a:rPr>
              <a:t>3.2</a:t>
            </a:r>
            <a:r>
              <a:rPr lang="en-US" b="1" dirty="0">
                <a:solidFill>
                  <a:schemeClr val="accent1"/>
                </a:solidFill>
              </a:rPr>
              <a:t> </a:t>
            </a:r>
            <a:r>
              <a:rPr lang="en-US" dirty="0">
                <a:solidFill>
                  <a:schemeClr val="tx1"/>
                </a:solidFill>
              </a:rPr>
              <a:t>To understand the characteristics of relations</a:t>
            </a:r>
          </a:p>
          <a:p>
            <a:r>
              <a:rPr lang="en-US" b="1" dirty="0">
                <a:solidFill>
                  <a:srgbClr val="007FA3"/>
                </a:solidFill>
              </a:rPr>
              <a:t>3.3</a:t>
            </a:r>
            <a:r>
              <a:rPr lang="en-US" dirty="0" smtClean="0"/>
              <a:t> </a:t>
            </a:r>
            <a:r>
              <a:rPr lang="en-US" dirty="0"/>
              <a:t>To understand alternative terminology used in describing the relational model</a:t>
            </a:r>
          </a:p>
          <a:p>
            <a:r>
              <a:rPr lang="en-US" b="1" dirty="0">
                <a:solidFill>
                  <a:srgbClr val="007FA3"/>
                </a:solidFill>
              </a:rPr>
              <a:t>3.4</a:t>
            </a:r>
            <a:r>
              <a:rPr lang="en-US" b="1" dirty="0">
                <a:solidFill>
                  <a:schemeClr val="accent1"/>
                </a:solidFill>
              </a:rPr>
              <a:t> </a:t>
            </a:r>
            <a:r>
              <a:rPr lang="en-US" dirty="0"/>
              <a:t>To be able to identify functional dependencies, determinants, and the dependent attributes</a:t>
            </a:r>
          </a:p>
          <a:p>
            <a:r>
              <a:rPr lang="en-US" b="1" dirty="0">
                <a:solidFill>
                  <a:srgbClr val="007FA3"/>
                </a:solidFill>
              </a:rPr>
              <a:t>3.5</a:t>
            </a:r>
            <a:r>
              <a:rPr lang="en-US" dirty="0" smtClean="0"/>
              <a:t> </a:t>
            </a:r>
            <a:r>
              <a:rPr lang="en-US" dirty="0"/>
              <a:t>To identify primary, candidate, and composite keys</a:t>
            </a:r>
          </a:p>
          <a:p>
            <a:r>
              <a:rPr lang="en-US" b="1" dirty="0" smtClean="0">
                <a:solidFill>
                  <a:srgbClr val="007FA3"/>
                </a:solidFill>
              </a:rPr>
              <a:t>3.6</a:t>
            </a:r>
            <a:r>
              <a:rPr lang="en-US" dirty="0" smtClean="0"/>
              <a:t> </a:t>
            </a:r>
            <a:r>
              <a:rPr lang="en-US" dirty="0"/>
              <a:t>To be able to identify possible insertion, deletion, and update anomalies in a relation</a:t>
            </a:r>
          </a:p>
          <a:p>
            <a:r>
              <a:rPr lang="en-US" b="1" dirty="0" smtClean="0">
                <a:solidFill>
                  <a:srgbClr val="007FA3"/>
                </a:solidFill>
              </a:rPr>
              <a:t>3.7</a:t>
            </a:r>
            <a:r>
              <a:rPr lang="en-US" b="1" dirty="0" smtClean="0">
                <a:solidFill>
                  <a:schemeClr val="accent1"/>
                </a:solidFill>
              </a:rPr>
              <a:t> </a:t>
            </a:r>
            <a:r>
              <a:rPr lang="en-US" dirty="0"/>
              <a:t>To be able to place a relation into BCNF normal form</a:t>
            </a:r>
          </a:p>
          <a:p>
            <a:r>
              <a:rPr lang="en-US" b="1" dirty="0" smtClean="0">
                <a:solidFill>
                  <a:srgbClr val="007FA3"/>
                </a:solidFill>
              </a:rPr>
              <a:t>3.8</a:t>
            </a:r>
            <a:r>
              <a:rPr lang="en-US" dirty="0" smtClean="0"/>
              <a:t> </a:t>
            </a:r>
            <a:r>
              <a:rPr lang="en-US" dirty="0"/>
              <a:t>To understand the special importance of domain key normal form</a:t>
            </a:r>
          </a:p>
          <a:p>
            <a:r>
              <a:rPr lang="en-US" b="1" dirty="0" smtClean="0">
                <a:solidFill>
                  <a:srgbClr val="007FA3"/>
                </a:solidFill>
              </a:rPr>
              <a:t>3.9</a:t>
            </a:r>
            <a:r>
              <a:rPr lang="en-US" dirty="0" smtClean="0"/>
              <a:t> </a:t>
            </a:r>
            <a:r>
              <a:rPr lang="en-US" dirty="0"/>
              <a:t>To be able to identify multivalued dependencies</a:t>
            </a:r>
          </a:p>
          <a:p>
            <a:r>
              <a:rPr lang="en-US" b="1" dirty="0" smtClean="0">
                <a:solidFill>
                  <a:srgbClr val="007FA3"/>
                </a:solidFill>
              </a:rPr>
              <a:t>3.10</a:t>
            </a:r>
            <a:r>
              <a:rPr lang="en-US" dirty="0" smtClean="0"/>
              <a:t> </a:t>
            </a:r>
            <a:r>
              <a:rPr lang="en-US" dirty="0"/>
              <a:t>To be able to place a relation in fourth normal form</a:t>
            </a:r>
          </a:p>
          <a:p>
            <a:endParaRPr lang="en-US" dirty="0"/>
          </a:p>
          <a:p>
            <a:endParaRPr lang="en-US" dirty="0"/>
          </a:p>
          <a:p>
            <a:pPr indent="-118871">
              <a:buClr>
                <a:schemeClr val="lt1"/>
              </a:buClr>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3F9F33-8382-444E-8D11-14046D4342A7}"/>
              </a:ext>
            </a:extLst>
          </p:cNvPr>
          <p:cNvSpPr>
            <a:spLocks noGrp="1"/>
          </p:cNvSpPr>
          <p:nvPr>
            <p:ph type="title"/>
          </p:nvPr>
        </p:nvSpPr>
        <p:spPr/>
        <p:txBody>
          <a:bodyPr/>
          <a:lstStyle/>
          <a:p>
            <a:r>
              <a:rPr lang="en-US" dirty="0"/>
              <a:t>Composite Determinants</a:t>
            </a:r>
          </a:p>
        </p:txBody>
      </p:sp>
      <p:sp>
        <p:nvSpPr>
          <p:cNvPr id="3" name="Text Placeholder 2">
            <a:extLst>
              <a:ext uri="{FF2B5EF4-FFF2-40B4-BE49-F238E27FC236}">
                <a16:creationId xmlns:a16="http://schemas.microsoft.com/office/drawing/2014/main" xmlns="" id="{AC9F6631-AEC1-41FE-A3EF-5FFDEBC4ADDB}"/>
              </a:ext>
            </a:extLst>
          </p:cNvPr>
          <p:cNvSpPr>
            <a:spLocks noGrp="1"/>
          </p:cNvSpPr>
          <p:nvPr>
            <p:ph idx="1"/>
          </p:nvPr>
        </p:nvSpPr>
        <p:spPr/>
        <p:txBody>
          <a:bodyPr/>
          <a:lstStyle/>
          <a:p>
            <a:pPr eaLnBrk="1" hangingPunct="1">
              <a:buClr>
                <a:schemeClr val="tx1"/>
              </a:buClr>
            </a:pPr>
            <a:r>
              <a:rPr lang="en-US" sz="2800" b="1" dirty="0">
                <a:solidFill>
                  <a:schemeClr val="tx2"/>
                </a:solidFill>
              </a:rPr>
              <a:t>Composite determinant</a:t>
            </a:r>
            <a:r>
              <a:rPr lang="en-US" sz="2800" dirty="0">
                <a:solidFill>
                  <a:schemeClr val="tx2"/>
                </a:solidFill>
              </a:rPr>
              <a:t> </a:t>
            </a:r>
            <a:r>
              <a:rPr lang="en-US" sz="2800" dirty="0"/>
              <a:t>= a determinant of a functional dependency that consists of more than one attribute</a:t>
            </a:r>
          </a:p>
          <a:p>
            <a:pPr eaLnBrk="1" hangingPunct="1">
              <a:buFontTx/>
              <a:buNone/>
            </a:pPr>
            <a:r>
              <a:rPr lang="en-US" sz="2800" b="1" dirty="0">
                <a:solidFill>
                  <a:srgbClr val="0066FF"/>
                </a:solidFill>
                <a:sym typeface="Wingdings" panose="05000000000000000000" pitchFamily="2" charset="2"/>
              </a:rPr>
              <a:t>    </a:t>
            </a:r>
            <a:r>
              <a:rPr lang="en-US" sz="2800" b="1" dirty="0">
                <a:solidFill>
                  <a:schemeClr val="tx2"/>
                </a:solidFill>
                <a:sym typeface="Wingdings" panose="05000000000000000000" pitchFamily="2" charset="2"/>
              </a:rPr>
              <a:t>(StudentNumber, ClassNumber)  (Grade)</a:t>
            </a:r>
          </a:p>
          <a:p>
            <a:endParaRPr lang="en-US" dirty="0"/>
          </a:p>
        </p:txBody>
      </p:sp>
    </p:spTree>
    <p:extLst>
      <p:ext uri="{BB962C8B-B14F-4D97-AF65-F5344CB8AC3E}">
        <p14:creationId xmlns:p14="http://schemas.microsoft.com/office/powerpoint/2010/main" val="31404521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D67DFD-304A-4ABB-A680-8880A9CBD18C}"/>
              </a:ext>
            </a:extLst>
          </p:cNvPr>
          <p:cNvSpPr>
            <a:spLocks noGrp="1"/>
          </p:cNvSpPr>
          <p:nvPr>
            <p:ph type="title"/>
          </p:nvPr>
        </p:nvSpPr>
        <p:spPr/>
        <p:txBody>
          <a:bodyPr/>
          <a:lstStyle/>
          <a:p>
            <a:r>
              <a:rPr lang="en-US" dirty="0"/>
              <a:t>Functional Dependency Rules</a:t>
            </a:r>
          </a:p>
        </p:txBody>
      </p:sp>
      <p:sp>
        <p:nvSpPr>
          <p:cNvPr id="3" name="Text Placeholder 2">
            <a:extLst>
              <a:ext uri="{FF2B5EF4-FFF2-40B4-BE49-F238E27FC236}">
                <a16:creationId xmlns:a16="http://schemas.microsoft.com/office/drawing/2014/main" xmlns="" id="{D6654691-D464-4413-81BB-2016DCB54E9C}"/>
              </a:ext>
            </a:extLst>
          </p:cNvPr>
          <p:cNvSpPr>
            <a:spLocks noGrp="1"/>
          </p:cNvSpPr>
          <p:nvPr>
            <p:ph idx="1"/>
          </p:nvPr>
        </p:nvSpPr>
        <p:spPr/>
        <p:txBody>
          <a:bodyPr/>
          <a:lstStyle/>
          <a:p>
            <a:pPr fontAlgn="base">
              <a:spcBef>
                <a:spcPct val="20000"/>
              </a:spcBef>
              <a:spcAft>
                <a:spcPct val="0"/>
              </a:spcAft>
              <a:buFontTx/>
              <a:buChar char="•"/>
            </a:pPr>
            <a:r>
              <a:rPr lang="en-US" sz="2800" dirty="0"/>
              <a:t>If A </a:t>
            </a:r>
            <a:r>
              <a:rPr lang="en-US" sz="2800" dirty="0">
                <a:sym typeface="Wingdings" panose="05000000000000000000" pitchFamily="2" charset="2"/>
              </a:rPr>
              <a:t> (B, C), then A  B and A C.</a:t>
            </a:r>
          </a:p>
          <a:p>
            <a:pPr lvl="1" indent="-285750" fontAlgn="base">
              <a:spcBef>
                <a:spcPct val="20000"/>
              </a:spcBef>
              <a:spcAft>
                <a:spcPct val="0"/>
              </a:spcAft>
              <a:buFontTx/>
              <a:buChar char="–"/>
            </a:pPr>
            <a:r>
              <a:rPr lang="en-US" sz="2800" dirty="0">
                <a:solidFill>
                  <a:schemeClr val="tx1"/>
                </a:solidFill>
                <a:sym typeface="Wingdings" panose="05000000000000000000" pitchFamily="2" charset="2"/>
              </a:rPr>
              <a:t>This is the </a:t>
            </a:r>
            <a:r>
              <a:rPr lang="en-US" sz="2800" b="1" dirty="0">
                <a:solidFill>
                  <a:srgbClr val="0070C0"/>
                </a:solidFill>
                <a:sym typeface="Wingdings" panose="05000000000000000000" pitchFamily="2" charset="2"/>
              </a:rPr>
              <a:t>decomposition rule</a:t>
            </a:r>
            <a:r>
              <a:rPr lang="en-US" sz="2800" dirty="0">
                <a:solidFill>
                  <a:srgbClr val="000000"/>
                </a:solidFill>
                <a:sym typeface="Wingdings" panose="05000000000000000000" pitchFamily="2" charset="2"/>
              </a:rPr>
              <a:t>.</a:t>
            </a:r>
          </a:p>
          <a:p>
            <a:pPr fontAlgn="base">
              <a:spcBef>
                <a:spcPct val="20000"/>
              </a:spcBef>
              <a:spcAft>
                <a:spcPct val="0"/>
              </a:spcAft>
              <a:buFontTx/>
              <a:buChar char="•"/>
            </a:pPr>
            <a:r>
              <a:rPr lang="en-US" sz="2800" dirty="0"/>
              <a:t>If </a:t>
            </a:r>
            <a:r>
              <a:rPr lang="en-US" sz="2800" dirty="0">
                <a:sym typeface="Wingdings" panose="05000000000000000000" pitchFamily="2" charset="2"/>
              </a:rPr>
              <a:t>A  B and A C, then A  (B, C).</a:t>
            </a:r>
          </a:p>
          <a:p>
            <a:pPr lvl="1" indent="-285750" fontAlgn="base">
              <a:spcBef>
                <a:spcPct val="20000"/>
              </a:spcBef>
              <a:spcAft>
                <a:spcPct val="0"/>
              </a:spcAft>
              <a:buFontTx/>
              <a:buChar char="–"/>
            </a:pPr>
            <a:r>
              <a:rPr lang="en-US" sz="2800" dirty="0">
                <a:solidFill>
                  <a:schemeClr val="tx1"/>
                </a:solidFill>
                <a:sym typeface="Wingdings" panose="05000000000000000000" pitchFamily="2" charset="2"/>
              </a:rPr>
              <a:t>This is the </a:t>
            </a:r>
            <a:r>
              <a:rPr lang="en-US" sz="2800" b="1" dirty="0">
                <a:solidFill>
                  <a:srgbClr val="0070C0"/>
                </a:solidFill>
                <a:sym typeface="Wingdings" panose="05000000000000000000" pitchFamily="2" charset="2"/>
              </a:rPr>
              <a:t>union rule</a:t>
            </a:r>
            <a:r>
              <a:rPr lang="en-US" sz="2800" dirty="0">
                <a:solidFill>
                  <a:srgbClr val="000000"/>
                </a:solidFill>
                <a:sym typeface="Wingdings" panose="05000000000000000000" pitchFamily="2" charset="2"/>
              </a:rPr>
              <a:t>.</a:t>
            </a:r>
          </a:p>
          <a:p>
            <a:pPr fontAlgn="base">
              <a:spcBef>
                <a:spcPct val="20000"/>
              </a:spcBef>
              <a:spcAft>
                <a:spcPct val="0"/>
              </a:spcAft>
              <a:buFontTx/>
              <a:buChar char="•"/>
            </a:pPr>
            <a:r>
              <a:rPr lang="en-US" sz="2800" dirty="0">
                <a:sym typeface="Wingdings" panose="05000000000000000000" pitchFamily="2" charset="2"/>
              </a:rPr>
              <a:t>However, if (A,B)  C, then </a:t>
            </a:r>
            <a:r>
              <a:rPr lang="en-US" sz="2800" i="1" dirty="0">
                <a:solidFill>
                  <a:srgbClr val="0070C0"/>
                </a:solidFill>
                <a:sym typeface="Wingdings" panose="05000000000000000000" pitchFamily="2" charset="2"/>
              </a:rPr>
              <a:t>neither A nor B determines C by itself</a:t>
            </a:r>
            <a:r>
              <a:rPr lang="en-US" sz="2800" dirty="0">
                <a:solidFill>
                  <a:srgbClr val="0070C0"/>
                </a:solidFill>
                <a:sym typeface="Wingdings" panose="05000000000000000000" pitchFamily="2" charset="2"/>
              </a:rPr>
              <a:t>.</a:t>
            </a:r>
            <a:endParaRPr lang="en-US" sz="2800" dirty="0">
              <a:solidFill>
                <a:srgbClr val="0070C0"/>
              </a:solidFill>
            </a:endParaRPr>
          </a:p>
          <a:p>
            <a:endParaRPr lang="en-US" dirty="0"/>
          </a:p>
        </p:txBody>
      </p:sp>
    </p:spTree>
    <p:extLst>
      <p:ext uri="{BB962C8B-B14F-4D97-AF65-F5344CB8AC3E}">
        <p14:creationId xmlns:p14="http://schemas.microsoft.com/office/powerpoint/2010/main" val="15715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A1F233-3D7B-46B1-A33B-ACB9DBE6676E}"/>
              </a:ext>
            </a:extLst>
          </p:cNvPr>
          <p:cNvSpPr>
            <a:spLocks noGrp="1"/>
          </p:cNvSpPr>
          <p:nvPr>
            <p:ph type="title"/>
          </p:nvPr>
        </p:nvSpPr>
        <p:spPr>
          <a:xfrm>
            <a:off x="2152650" y="368840"/>
            <a:ext cx="7886700" cy="665482"/>
          </a:xfrm>
        </p:spPr>
        <p:txBody>
          <a:bodyPr>
            <a:noAutofit/>
          </a:bodyPr>
          <a:lstStyle/>
          <a:p>
            <a:r>
              <a:rPr lang="en-US" sz="2800" dirty="0"/>
              <a:t>Functional Dependencies in the SKU_DATA Table (1 of 2)</a:t>
            </a:r>
          </a:p>
        </p:txBody>
      </p:sp>
      <p:pic>
        <p:nvPicPr>
          <p:cNvPr id="5" name="Picture 4">
            <a:extLst>
              <a:ext uri="{FF2B5EF4-FFF2-40B4-BE49-F238E27FC236}">
                <a16:creationId xmlns:a16="http://schemas.microsoft.com/office/drawing/2014/main" xmlns="" id="{BB642163-8080-4731-9F82-5330D43A15D2}"/>
              </a:ext>
            </a:extLst>
          </p:cNvPr>
          <p:cNvPicPr>
            <a:picLocks noChangeAspect="1"/>
          </p:cNvPicPr>
          <p:nvPr/>
        </p:nvPicPr>
        <p:blipFill>
          <a:blip r:embed="rId3"/>
          <a:stretch>
            <a:fillRect/>
          </a:stretch>
        </p:blipFill>
        <p:spPr>
          <a:xfrm>
            <a:off x="2569724" y="1255426"/>
            <a:ext cx="7052553" cy="4513634"/>
          </a:xfrm>
          <a:prstGeom prst="rect">
            <a:avLst/>
          </a:prstGeom>
        </p:spPr>
      </p:pic>
    </p:spTree>
    <p:extLst>
      <p:ext uri="{BB962C8B-B14F-4D97-AF65-F5344CB8AC3E}">
        <p14:creationId xmlns:p14="http://schemas.microsoft.com/office/powerpoint/2010/main" val="15479131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17268C-16C6-4F4D-AF9A-67A6E92F8C16}"/>
              </a:ext>
            </a:extLst>
          </p:cNvPr>
          <p:cNvSpPr>
            <a:spLocks noGrp="1"/>
          </p:cNvSpPr>
          <p:nvPr>
            <p:ph type="title"/>
          </p:nvPr>
        </p:nvSpPr>
        <p:spPr/>
        <p:txBody>
          <a:bodyPr/>
          <a:lstStyle/>
          <a:p>
            <a:r>
              <a:rPr lang="en-US" dirty="0"/>
              <a:t>Functional Dependencies in the SKU_DATA Table (2 of 2)</a:t>
            </a:r>
          </a:p>
        </p:txBody>
      </p:sp>
      <p:sp>
        <p:nvSpPr>
          <p:cNvPr id="3" name="Text Placeholder 2">
            <a:extLst>
              <a:ext uri="{FF2B5EF4-FFF2-40B4-BE49-F238E27FC236}">
                <a16:creationId xmlns:a16="http://schemas.microsoft.com/office/drawing/2014/main" xmlns="" id="{A6433EF6-48E4-4D00-9685-BD22353D7435}"/>
              </a:ext>
            </a:extLst>
          </p:cNvPr>
          <p:cNvSpPr>
            <a:spLocks noGrp="1"/>
          </p:cNvSpPr>
          <p:nvPr>
            <p:ph idx="1"/>
          </p:nvPr>
        </p:nvSpPr>
        <p:spPr/>
        <p:txBody>
          <a:bodyPr/>
          <a:lstStyle/>
          <a:p>
            <a:pPr fontAlgn="base">
              <a:spcBef>
                <a:spcPct val="20000"/>
              </a:spcBef>
              <a:spcAft>
                <a:spcPct val="0"/>
              </a:spcAft>
              <a:buNone/>
            </a:pPr>
            <a:r>
              <a:rPr lang="en-US" sz="2800" b="1" dirty="0">
                <a:solidFill>
                  <a:schemeClr val="tx2"/>
                </a:solidFill>
                <a:sym typeface="Wingdings" panose="05000000000000000000" pitchFamily="2" charset="2"/>
              </a:rPr>
              <a:t>SKU  (SKU_Description, Department, Buyer)</a:t>
            </a:r>
          </a:p>
          <a:p>
            <a:pPr fontAlgn="base">
              <a:spcBef>
                <a:spcPct val="20000"/>
              </a:spcBef>
              <a:spcAft>
                <a:spcPct val="0"/>
              </a:spcAft>
              <a:buNone/>
            </a:pPr>
            <a:endParaRPr lang="en-US" sz="2800" b="1" dirty="0">
              <a:solidFill>
                <a:schemeClr val="tx2"/>
              </a:solidFill>
              <a:sym typeface="Wingdings" panose="05000000000000000000" pitchFamily="2" charset="2"/>
            </a:endParaRPr>
          </a:p>
          <a:p>
            <a:pPr fontAlgn="base">
              <a:spcBef>
                <a:spcPct val="20000"/>
              </a:spcBef>
              <a:spcAft>
                <a:spcPct val="0"/>
              </a:spcAft>
              <a:buNone/>
            </a:pPr>
            <a:r>
              <a:rPr lang="en-US" sz="2800" b="1" dirty="0">
                <a:solidFill>
                  <a:schemeClr val="tx2"/>
                </a:solidFill>
                <a:sym typeface="Wingdings" panose="05000000000000000000" pitchFamily="2" charset="2"/>
              </a:rPr>
              <a:t>SKU_Description  (SKU, Department, Buyer)</a:t>
            </a:r>
          </a:p>
          <a:p>
            <a:pPr fontAlgn="base">
              <a:spcBef>
                <a:spcPct val="20000"/>
              </a:spcBef>
              <a:spcAft>
                <a:spcPct val="0"/>
              </a:spcAft>
              <a:buNone/>
            </a:pPr>
            <a:endParaRPr lang="en-US" sz="2800" b="1" dirty="0">
              <a:solidFill>
                <a:schemeClr val="tx2"/>
              </a:solidFill>
              <a:sym typeface="Wingdings" panose="05000000000000000000" pitchFamily="2" charset="2"/>
            </a:endParaRPr>
          </a:p>
          <a:p>
            <a:pPr fontAlgn="base">
              <a:spcBef>
                <a:spcPct val="20000"/>
              </a:spcBef>
              <a:spcAft>
                <a:spcPct val="0"/>
              </a:spcAft>
              <a:buNone/>
            </a:pPr>
            <a:r>
              <a:rPr lang="en-US" sz="2800" b="1" dirty="0">
                <a:solidFill>
                  <a:schemeClr val="tx2"/>
                </a:solidFill>
                <a:sym typeface="Wingdings" panose="05000000000000000000" pitchFamily="2" charset="2"/>
              </a:rPr>
              <a:t>Buyer  Department</a:t>
            </a:r>
          </a:p>
          <a:p>
            <a:endParaRPr lang="en-US" dirty="0"/>
          </a:p>
        </p:txBody>
      </p:sp>
    </p:spTree>
    <p:extLst>
      <p:ext uri="{BB962C8B-B14F-4D97-AF65-F5344CB8AC3E}">
        <p14:creationId xmlns:p14="http://schemas.microsoft.com/office/powerpoint/2010/main" val="39226010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08C031-127A-4456-8B3D-2AAC26382A7F}"/>
              </a:ext>
            </a:extLst>
          </p:cNvPr>
          <p:cNvSpPr>
            <a:spLocks noGrp="1"/>
          </p:cNvSpPr>
          <p:nvPr>
            <p:ph type="title"/>
          </p:nvPr>
        </p:nvSpPr>
        <p:spPr/>
        <p:txBody>
          <a:bodyPr/>
          <a:lstStyle/>
          <a:p>
            <a:r>
              <a:rPr lang="en-US" dirty="0"/>
              <a:t>Functional Dependencies in the ORDER_ITEM Table (1 of 2)</a:t>
            </a:r>
          </a:p>
        </p:txBody>
      </p:sp>
      <p:pic>
        <p:nvPicPr>
          <p:cNvPr id="5" name="Picture 4">
            <a:extLst>
              <a:ext uri="{FF2B5EF4-FFF2-40B4-BE49-F238E27FC236}">
                <a16:creationId xmlns:a16="http://schemas.microsoft.com/office/drawing/2014/main" xmlns="" id="{9752A181-9069-470C-BBEC-61ED9CA1B095}"/>
              </a:ext>
            </a:extLst>
          </p:cNvPr>
          <p:cNvPicPr>
            <a:picLocks noChangeAspect="1"/>
          </p:cNvPicPr>
          <p:nvPr/>
        </p:nvPicPr>
        <p:blipFill>
          <a:blip r:embed="rId3"/>
          <a:stretch>
            <a:fillRect/>
          </a:stretch>
        </p:blipFill>
        <p:spPr>
          <a:xfrm>
            <a:off x="2389762" y="2344844"/>
            <a:ext cx="7412477" cy="3196718"/>
          </a:xfrm>
          <a:prstGeom prst="rect">
            <a:avLst/>
          </a:prstGeom>
        </p:spPr>
      </p:pic>
    </p:spTree>
    <p:extLst>
      <p:ext uri="{BB962C8B-B14F-4D97-AF65-F5344CB8AC3E}">
        <p14:creationId xmlns:p14="http://schemas.microsoft.com/office/powerpoint/2010/main" val="1237883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00A3C2-605A-48FB-AE5A-EF39D913E660}"/>
              </a:ext>
            </a:extLst>
          </p:cNvPr>
          <p:cNvSpPr>
            <a:spLocks noGrp="1"/>
          </p:cNvSpPr>
          <p:nvPr>
            <p:ph type="title"/>
          </p:nvPr>
        </p:nvSpPr>
        <p:spPr/>
        <p:txBody>
          <a:bodyPr/>
          <a:lstStyle/>
          <a:p>
            <a:r>
              <a:rPr lang="en-US" dirty="0"/>
              <a:t>Functional Dependencies in the ORDER_ITEM Table (1 of 2)</a:t>
            </a:r>
          </a:p>
        </p:txBody>
      </p:sp>
      <p:sp>
        <p:nvSpPr>
          <p:cNvPr id="3" name="Text Placeholder 2">
            <a:extLst>
              <a:ext uri="{FF2B5EF4-FFF2-40B4-BE49-F238E27FC236}">
                <a16:creationId xmlns:a16="http://schemas.microsoft.com/office/drawing/2014/main" xmlns="" id="{669BE975-DE1E-4610-ACFE-2F0FC24952D2}"/>
              </a:ext>
            </a:extLst>
          </p:cNvPr>
          <p:cNvSpPr>
            <a:spLocks noGrp="1"/>
          </p:cNvSpPr>
          <p:nvPr>
            <p:ph idx="1"/>
          </p:nvPr>
        </p:nvSpPr>
        <p:spPr/>
        <p:txBody>
          <a:bodyPr/>
          <a:lstStyle/>
          <a:p>
            <a:pPr fontAlgn="base">
              <a:spcBef>
                <a:spcPct val="20000"/>
              </a:spcBef>
              <a:spcAft>
                <a:spcPct val="0"/>
              </a:spcAft>
              <a:buNone/>
            </a:pPr>
            <a:r>
              <a:rPr lang="en-US" sz="2800" b="1" dirty="0">
                <a:solidFill>
                  <a:schemeClr val="tx2"/>
                </a:solidFill>
                <a:sym typeface="Wingdings" panose="05000000000000000000" pitchFamily="2" charset="2"/>
              </a:rPr>
              <a:t>(OrderNumber, SKU) </a:t>
            </a:r>
          </a:p>
          <a:p>
            <a:pPr fontAlgn="base">
              <a:spcBef>
                <a:spcPct val="20000"/>
              </a:spcBef>
              <a:spcAft>
                <a:spcPct val="0"/>
              </a:spcAft>
              <a:buNone/>
            </a:pPr>
            <a:r>
              <a:rPr lang="en-US" sz="2800" b="1" dirty="0">
                <a:solidFill>
                  <a:schemeClr val="tx2"/>
                </a:solidFill>
                <a:sym typeface="Wingdings" panose="05000000000000000000" pitchFamily="2" charset="2"/>
              </a:rPr>
              <a:t>			     (Quantity, Price, ExtendedPrice)</a:t>
            </a:r>
          </a:p>
          <a:p>
            <a:pPr fontAlgn="base">
              <a:spcBef>
                <a:spcPct val="20000"/>
              </a:spcBef>
              <a:spcAft>
                <a:spcPct val="0"/>
              </a:spcAft>
              <a:buNone/>
            </a:pPr>
            <a:endParaRPr lang="en-US" sz="2800" b="1" dirty="0">
              <a:solidFill>
                <a:schemeClr val="tx2"/>
              </a:solidFill>
              <a:sym typeface="Wingdings" panose="05000000000000000000" pitchFamily="2" charset="2"/>
            </a:endParaRPr>
          </a:p>
          <a:p>
            <a:pPr fontAlgn="base">
              <a:spcBef>
                <a:spcPct val="20000"/>
              </a:spcBef>
              <a:spcAft>
                <a:spcPct val="0"/>
              </a:spcAft>
              <a:buNone/>
            </a:pPr>
            <a:r>
              <a:rPr lang="en-US" sz="2800" b="1" dirty="0">
                <a:solidFill>
                  <a:schemeClr val="tx2"/>
                </a:solidFill>
                <a:sym typeface="Wingdings" panose="05000000000000000000" pitchFamily="2" charset="2"/>
              </a:rPr>
              <a:t>(Quantity, Price)  (ExtendedPrice)</a:t>
            </a:r>
          </a:p>
          <a:p>
            <a:endParaRPr lang="en-US" dirty="0"/>
          </a:p>
        </p:txBody>
      </p:sp>
    </p:spTree>
    <p:extLst>
      <p:ext uri="{BB962C8B-B14F-4D97-AF65-F5344CB8AC3E}">
        <p14:creationId xmlns:p14="http://schemas.microsoft.com/office/powerpoint/2010/main" val="27106107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5B8BB2-3646-4895-B69B-78ED170A8D93}"/>
              </a:ext>
            </a:extLst>
          </p:cNvPr>
          <p:cNvSpPr>
            <a:spLocks noGrp="1"/>
          </p:cNvSpPr>
          <p:nvPr>
            <p:ph type="title"/>
          </p:nvPr>
        </p:nvSpPr>
        <p:spPr/>
        <p:txBody>
          <a:bodyPr/>
          <a:lstStyle/>
          <a:p>
            <a:r>
              <a:rPr lang="en-US" dirty="0"/>
              <a:t>What Makes Determinant Values Unique?</a:t>
            </a:r>
          </a:p>
        </p:txBody>
      </p:sp>
      <p:sp>
        <p:nvSpPr>
          <p:cNvPr id="3" name="Text Placeholder 2">
            <a:extLst>
              <a:ext uri="{FF2B5EF4-FFF2-40B4-BE49-F238E27FC236}">
                <a16:creationId xmlns:a16="http://schemas.microsoft.com/office/drawing/2014/main" xmlns="" id="{1D8ED2C9-BE48-431C-B3CF-88BBE16C7866}"/>
              </a:ext>
            </a:extLst>
          </p:cNvPr>
          <p:cNvSpPr>
            <a:spLocks noGrp="1"/>
          </p:cNvSpPr>
          <p:nvPr>
            <p:ph idx="1"/>
          </p:nvPr>
        </p:nvSpPr>
        <p:spPr/>
        <p:txBody>
          <a:bodyPr/>
          <a:lstStyle/>
          <a:p>
            <a:pPr fontAlgn="base">
              <a:spcBef>
                <a:spcPct val="20000"/>
              </a:spcBef>
              <a:spcAft>
                <a:spcPct val="0"/>
              </a:spcAft>
              <a:buFontTx/>
              <a:buChar char="•"/>
            </a:pPr>
            <a:r>
              <a:rPr lang="en-US" sz="2800" dirty="0"/>
              <a:t>A determinant is unique in a relation if and only if it determines every other column in the relation.</a:t>
            </a:r>
          </a:p>
          <a:p>
            <a:pPr fontAlgn="base">
              <a:spcBef>
                <a:spcPct val="20000"/>
              </a:spcBef>
              <a:spcAft>
                <a:spcPct val="0"/>
              </a:spcAft>
              <a:buFontTx/>
              <a:buChar char="•"/>
            </a:pPr>
            <a:r>
              <a:rPr lang="en-US" sz="2800" dirty="0"/>
              <a:t>You cannot find the determinants of all functional dependencies simply by looking for unique values in one column</a:t>
            </a:r>
            <a:r>
              <a:rPr lang="en-US" sz="2800" dirty="0" smtClean="0"/>
              <a:t>:</a:t>
            </a:r>
            <a:endParaRPr lang="en-US" sz="2400" dirty="0">
              <a:solidFill>
                <a:srgbClr val="0070C0"/>
              </a:solidFill>
            </a:endParaRPr>
          </a:p>
          <a:p>
            <a:pPr lvl="1" indent="-285750" fontAlgn="base">
              <a:spcBef>
                <a:spcPct val="20000"/>
              </a:spcBef>
              <a:spcAft>
                <a:spcPct val="0"/>
              </a:spcAft>
              <a:buFontTx/>
              <a:buChar char="–"/>
            </a:pPr>
            <a:r>
              <a:rPr lang="en-US" sz="2400" dirty="0">
                <a:solidFill>
                  <a:srgbClr val="0070C0"/>
                </a:solidFill>
              </a:rPr>
              <a:t>Must be logically a determinant</a:t>
            </a:r>
          </a:p>
          <a:p>
            <a:endParaRPr lang="en-US" dirty="0"/>
          </a:p>
        </p:txBody>
      </p:sp>
    </p:spTree>
    <p:extLst>
      <p:ext uri="{BB962C8B-B14F-4D97-AF65-F5344CB8AC3E}">
        <p14:creationId xmlns:p14="http://schemas.microsoft.com/office/powerpoint/2010/main" val="267583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F6E61E-3C86-415D-9D9B-CE87E45D2B83}"/>
              </a:ext>
            </a:extLst>
          </p:cNvPr>
          <p:cNvSpPr>
            <a:spLocks noGrp="1"/>
          </p:cNvSpPr>
          <p:nvPr>
            <p:ph type="title"/>
          </p:nvPr>
        </p:nvSpPr>
        <p:spPr/>
        <p:txBody>
          <a:bodyPr/>
          <a:lstStyle/>
          <a:p>
            <a:r>
              <a:rPr lang="en-US" dirty="0"/>
              <a:t>Keys</a:t>
            </a:r>
          </a:p>
        </p:txBody>
      </p:sp>
      <p:sp>
        <p:nvSpPr>
          <p:cNvPr id="3" name="Text Placeholder 2">
            <a:extLst>
              <a:ext uri="{FF2B5EF4-FFF2-40B4-BE49-F238E27FC236}">
                <a16:creationId xmlns:a16="http://schemas.microsoft.com/office/drawing/2014/main" xmlns="" id="{3C04E782-469A-4116-9FFB-C75724A11456}"/>
              </a:ext>
            </a:extLst>
          </p:cNvPr>
          <p:cNvSpPr>
            <a:spLocks noGrp="1"/>
          </p:cNvSpPr>
          <p:nvPr>
            <p:ph idx="1"/>
          </p:nvPr>
        </p:nvSpPr>
        <p:spPr/>
        <p:txBody>
          <a:bodyPr/>
          <a:lstStyle/>
          <a:p>
            <a:pPr fontAlgn="base">
              <a:spcBef>
                <a:spcPct val="20000"/>
              </a:spcBef>
              <a:spcAft>
                <a:spcPct val="0"/>
              </a:spcAft>
              <a:buFontTx/>
              <a:buChar char="•"/>
            </a:pPr>
            <a:r>
              <a:rPr lang="en-US" sz="3200" dirty="0"/>
              <a:t>A</a:t>
            </a:r>
            <a:r>
              <a:rPr lang="en-US" sz="3200" dirty="0">
                <a:solidFill>
                  <a:srgbClr val="0070C0"/>
                </a:solidFill>
              </a:rPr>
              <a:t> </a:t>
            </a:r>
            <a:r>
              <a:rPr lang="en-US" sz="3200" b="1" dirty="0">
                <a:solidFill>
                  <a:srgbClr val="0070C0"/>
                </a:solidFill>
              </a:rPr>
              <a:t>key</a:t>
            </a:r>
            <a:r>
              <a:rPr lang="en-US" sz="3200" dirty="0">
                <a:solidFill>
                  <a:srgbClr val="0070C0"/>
                </a:solidFill>
              </a:rPr>
              <a:t> </a:t>
            </a:r>
            <a:r>
              <a:rPr lang="en-US" sz="3200" dirty="0"/>
              <a:t>is a combination of one or more columns that is used to identify particular rows in a relation</a:t>
            </a:r>
            <a:r>
              <a:rPr lang="en-US" sz="3200" dirty="0">
                <a:solidFill>
                  <a:srgbClr val="000000"/>
                </a:solidFill>
              </a:rPr>
              <a:t>.</a:t>
            </a:r>
          </a:p>
          <a:p>
            <a:pPr fontAlgn="base">
              <a:spcBef>
                <a:spcPct val="20000"/>
              </a:spcBef>
              <a:spcAft>
                <a:spcPct val="0"/>
              </a:spcAft>
              <a:buFontTx/>
              <a:buChar char="•"/>
            </a:pPr>
            <a:r>
              <a:rPr lang="en-US" sz="3200" dirty="0"/>
              <a:t>A</a:t>
            </a:r>
            <a:r>
              <a:rPr lang="en-US" sz="3200" dirty="0">
                <a:solidFill>
                  <a:srgbClr val="000000"/>
                </a:solidFill>
              </a:rPr>
              <a:t> </a:t>
            </a:r>
            <a:r>
              <a:rPr lang="en-US" sz="3200" b="1" dirty="0">
                <a:solidFill>
                  <a:srgbClr val="0070C0"/>
                </a:solidFill>
              </a:rPr>
              <a:t>composite key</a:t>
            </a:r>
            <a:r>
              <a:rPr lang="en-US" sz="3200" dirty="0">
                <a:solidFill>
                  <a:srgbClr val="0070C0"/>
                </a:solidFill>
              </a:rPr>
              <a:t> </a:t>
            </a:r>
            <a:r>
              <a:rPr lang="en-US" sz="3200" dirty="0"/>
              <a:t>is a key that consists of two or more columns.</a:t>
            </a:r>
          </a:p>
          <a:p>
            <a:endParaRPr lang="en-US" dirty="0"/>
          </a:p>
        </p:txBody>
      </p:sp>
    </p:spTree>
    <p:extLst>
      <p:ext uri="{BB962C8B-B14F-4D97-AF65-F5344CB8AC3E}">
        <p14:creationId xmlns:p14="http://schemas.microsoft.com/office/powerpoint/2010/main" val="1799381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CC414E-AC4D-45EE-96DA-1E10CE8DA9F8}"/>
              </a:ext>
            </a:extLst>
          </p:cNvPr>
          <p:cNvSpPr>
            <a:spLocks noGrp="1"/>
          </p:cNvSpPr>
          <p:nvPr>
            <p:ph type="title"/>
          </p:nvPr>
        </p:nvSpPr>
        <p:spPr/>
        <p:txBody>
          <a:bodyPr/>
          <a:lstStyle/>
          <a:p>
            <a:r>
              <a:rPr lang="en-US" dirty="0"/>
              <a:t>Candidate and Primary Keys</a:t>
            </a:r>
          </a:p>
        </p:txBody>
      </p:sp>
      <p:sp>
        <p:nvSpPr>
          <p:cNvPr id="3" name="Text Placeholder 2">
            <a:extLst>
              <a:ext uri="{FF2B5EF4-FFF2-40B4-BE49-F238E27FC236}">
                <a16:creationId xmlns:a16="http://schemas.microsoft.com/office/drawing/2014/main" xmlns="" id="{59F3AA12-359D-4BB7-B768-880E647296E0}"/>
              </a:ext>
            </a:extLst>
          </p:cNvPr>
          <p:cNvSpPr>
            <a:spLocks noGrp="1"/>
          </p:cNvSpPr>
          <p:nvPr>
            <p:ph idx="1"/>
          </p:nvPr>
        </p:nvSpPr>
        <p:spPr/>
        <p:txBody>
          <a:bodyPr/>
          <a:lstStyle/>
          <a:p>
            <a:pPr fontAlgn="base">
              <a:lnSpc>
                <a:spcPct val="90000"/>
              </a:lnSpc>
              <a:spcBef>
                <a:spcPct val="20000"/>
              </a:spcBef>
              <a:spcAft>
                <a:spcPct val="0"/>
              </a:spcAft>
              <a:buFontTx/>
              <a:buChar char="•"/>
            </a:pPr>
            <a:r>
              <a:rPr lang="en-US" sz="2800" dirty="0"/>
              <a:t>A</a:t>
            </a:r>
            <a:r>
              <a:rPr lang="en-US" sz="2800" dirty="0">
                <a:solidFill>
                  <a:srgbClr val="000000"/>
                </a:solidFill>
              </a:rPr>
              <a:t> </a:t>
            </a:r>
            <a:r>
              <a:rPr lang="en-US" sz="2800" b="1" dirty="0">
                <a:solidFill>
                  <a:srgbClr val="0070C0"/>
                </a:solidFill>
              </a:rPr>
              <a:t>candidate key</a:t>
            </a:r>
            <a:r>
              <a:rPr lang="en-US" sz="2800" dirty="0">
                <a:solidFill>
                  <a:srgbClr val="0070C0"/>
                </a:solidFill>
              </a:rPr>
              <a:t> </a:t>
            </a:r>
            <a:r>
              <a:rPr lang="en-US" sz="2800" dirty="0"/>
              <a:t>is a key </a:t>
            </a:r>
            <a:r>
              <a:rPr lang="en-US" sz="2800" dirty="0" smtClean="0"/>
              <a:t>with no repeated values.</a:t>
            </a:r>
          </a:p>
          <a:p>
            <a:pPr fontAlgn="base">
              <a:lnSpc>
                <a:spcPct val="90000"/>
              </a:lnSpc>
              <a:spcBef>
                <a:spcPct val="20000"/>
              </a:spcBef>
              <a:spcAft>
                <a:spcPct val="0"/>
              </a:spcAft>
              <a:buFontTx/>
              <a:buChar char="•"/>
            </a:pPr>
            <a:r>
              <a:rPr lang="en-US" sz="2800" dirty="0" smtClean="0"/>
              <a:t>A table can have multiple </a:t>
            </a:r>
            <a:r>
              <a:rPr lang="en-US" sz="2800" b="1" dirty="0" smtClean="0">
                <a:solidFill>
                  <a:srgbClr val="0070C0"/>
                </a:solidFill>
              </a:rPr>
              <a:t>candidate key</a:t>
            </a:r>
          </a:p>
          <a:p>
            <a:pPr fontAlgn="base">
              <a:lnSpc>
                <a:spcPct val="90000"/>
              </a:lnSpc>
              <a:spcBef>
                <a:spcPct val="20000"/>
              </a:spcBef>
              <a:spcAft>
                <a:spcPct val="0"/>
              </a:spcAft>
              <a:buFontTx/>
              <a:buChar char="•"/>
            </a:pPr>
            <a:r>
              <a:rPr lang="en-US" sz="2800" dirty="0" smtClean="0">
                <a:solidFill>
                  <a:srgbClr val="FF0000"/>
                </a:solidFill>
              </a:rPr>
              <a:t>It uniquely identifies each record in a table</a:t>
            </a:r>
            <a:endParaRPr lang="en-US" sz="2800" dirty="0">
              <a:solidFill>
                <a:srgbClr val="FF0000"/>
              </a:solidFill>
            </a:endParaRPr>
          </a:p>
          <a:p>
            <a:pPr fontAlgn="base">
              <a:lnSpc>
                <a:spcPct val="90000"/>
              </a:lnSpc>
              <a:spcBef>
                <a:spcPct val="20000"/>
              </a:spcBef>
              <a:spcAft>
                <a:spcPct val="0"/>
              </a:spcAft>
              <a:buFontTx/>
              <a:buChar char="•"/>
            </a:pPr>
            <a:r>
              <a:rPr lang="en-US" sz="2800" dirty="0"/>
              <a:t>A</a:t>
            </a:r>
            <a:r>
              <a:rPr lang="en-US" sz="2800" dirty="0">
                <a:solidFill>
                  <a:srgbClr val="000000"/>
                </a:solidFill>
              </a:rPr>
              <a:t> </a:t>
            </a:r>
            <a:r>
              <a:rPr lang="en-US" sz="2800" b="1" dirty="0">
                <a:solidFill>
                  <a:srgbClr val="0070C0"/>
                </a:solidFill>
              </a:rPr>
              <a:t>primary key</a:t>
            </a:r>
            <a:r>
              <a:rPr lang="en-US" sz="2800" dirty="0">
                <a:solidFill>
                  <a:srgbClr val="0070C0"/>
                </a:solidFill>
              </a:rPr>
              <a:t> </a:t>
            </a:r>
            <a:r>
              <a:rPr lang="en-US" sz="2800" dirty="0"/>
              <a:t>is a candidate key selected as the primary means of identifying rows in a relation.</a:t>
            </a:r>
          </a:p>
          <a:p>
            <a:pPr lvl="1" indent="-285750" fontAlgn="base">
              <a:lnSpc>
                <a:spcPct val="90000"/>
              </a:lnSpc>
              <a:spcBef>
                <a:spcPct val="20000"/>
              </a:spcBef>
              <a:spcAft>
                <a:spcPct val="0"/>
              </a:spcAft>
              <a:buFontTx/>
              <a:buChar char="–"/>
            </a:pPr>
            <a:r>
              <a:rPr lang="en-US" sz="2400" dirty="0">
                <a:solidFill>
                  <a:srgbClr val="0070C0"/>
                </a:solidFill>
              </a:rPr>
              <a:t>There is only one primary key per relation.</a:t>
            </a:r>
          </a:p>
          <a:p>
            <a:pPr lvl="1" indent="-285750" fontAlgn="base">
              <a:lnSpc>
                <a:spcPct val="90000"/>
              </a:lnSpc>
              <a:spcBef>
                <a:spcPct val="20000"/>
              </a:spcBef>
              <a:spcAft>
                <a:spcPct val="0"/>
              </a:spcAft>
              <a:buFontTx/>
              <a:buChar char="–"/>
            </a:pPr>
            <a:r>
              <a:rPr lang="en-US" sz="2400" dirty="0">
                <a:solidFill>
                  <a:srgbClr val="0070C0"/>
                </a:solidFill>
              </a:rPr>
              <a:t>The primary key may be a single key or a composite key.</a:t>
            </a:r>
          </a:p>
          <a:p>
            <a:endParaRPr lang="en-US" dirty="0"/>
          </a:p>
        </p:txBody>
      </p:sp>
    </p:spTree>
    <p:extLst>
      <p:ext uri="{BB962C8B-B14F-4D97-AF65-F5344CB8AC3E}">
        <p14:creationId xmlns:p14="http://schemas.microsoft.com/office/powerpoint/2010/main" val="28547581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8270"/>
            <a:ext cx="10515600" cy="500589"/>
          </a:xfrm>
        </p:spPr>
        <p:txBody>
          <a:bodyPr>
            <a:normAutofit fontScale="90000"/>
          </a:bodyPr>
          <a:lstStyle/>
          <a:p>
            <a:r>
              <a:rPr lang="en-US" dirty="0" smtClean="0"/>
              <a:t>Why we need a key</a:t>
            </a:r>
            <a:endParaRPr lang="en-US" dirty="0"/>
          </a:p>
        </p:txBody>
      </p:sp>
      <p:sp>
        <p:nvSpPr>
          <p:cNvPr id="3" name="Content Placeholder 2"/>
          <p:cNvSpPr>
            <a:spLocks noGrp="1"/>
          </p:cNvSpPr>
          <p:nvPr>
            <p:ph idx="1"/>
          </p:nvPr>
        </p:nvSpPr>
        <p:spPr>
          <a:xfrm>
            <a:off x="838200" y="1470126"/>
            <a:ext cx="10515600" cy="3762851"/>
          </a:xfrm>
        </p:spPr>
        <p:txBody>
          <a:bodyPr/>
          <a:lstStyle/>
          <a:p>
            <a:r>
              <a:rPr lang="en-US" dirty="0" smtClean="0"/>
              <a:t>Keys help identify any row of data in a table. In a real world application, a table could contain thousands of records. Moreover the records could be duplicated. Keys ensure that you can uniquely identify a table record despite these challenges.</a:t>
            </a:r>
          </a:p>
          <a:p>
            <a:r>
              <a:rPr lang="en-US" dirty="0" smtClean="0"/>
              <a:t>Allows you to establish a relationship between and identify the relation between tables.</a:t>
            </a:r>
          </a:p>
          <a:p>
            <a:r>
              <a:rPr lang="en-US" dirty="0" smtClean="0"/>
              <a:t>Helps to enforce identity and integrity in the relationship.</a:t>
            </a:r>
          </a:p>
        </p:txBody>
      </p:sp>
    </p:spTree>
    <p:extLst>
      <p:ext uri="{BB962C8B-B14F-4D97-AF65-F5344CB8AC3E}">
        <p14:creationId xmlns:p14="http://schemas.microsoft.com/office/powerpoint/2010/main" val="17484124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6CD832-92F4-4977-89D3-F204ED0DBCB6}"/>
              </a:ext>
            </a:extLst>
          </p:cNvPr>
          <p:cNvSpPr>
            <a:spLocks noGrp="1"/>
          </p:cNvSpPr>
          <p:nvPr>
            <p:ph type="title"/>
          </p:nvPr>
        </p:nvSpPr>
        <p:spPr/>
        <p:txBody>
          <a:bodyPr/>
          <a:lstStyle/>
          <a:p>
            <a:r>
              <a:rPr lang="en-US" dirty="0"/>
              <a:t>Chapter Premise</a:t>
            </a:r>
          </a:p>
        </p:txBody>
      </p:sp>
      <p:sp>
        <p:nvSpPr>
          <p:cNvPr id="3" name="Text Placeholder 2">
            <a:extLst>
              <a:ext uri="{FF2B5EF4-FFF2-40B4-BE49-F238E27FC236}">
                <a16:creationId xmlns:a16="http://schemas.microsoft.com/office/drawing/2014/main" xmlns="" id="{1C925E8D-70F0-4F31-B159-E6DFEFC17B5B}"/>
              </a:ext>
            </a:extLst>
          </p:cNvPr>
          <p:cNvSpPr>
            <a:spLocks noGrp="1"/>
          </p:cNvSpPr>
          <p:nvPr>
            <p:ph idx="1"/>
          </p:nvPr>
        </p:nvSpPr>
        <p:spPr/>
        <p:txBody>
          <a:bodyPr/>
          <a:lstStyle/>
          <a:p>
            <a:pPr eaLnBrk="1" hangingPunct="1"/>
            <a:r>
              <a:rPr lang="en-US" sz="2800" dirty="0"/>
              <a:t>We have received one or more tables of existing data.</a:t>
            </a:r>
          </a:p>
          <a:p>
            <a:pPr eaLnBrk="1" hangingPunct="1"/>
            <a:r>
              <a:rPr lang="en-US" sz="2800" dirty="0"/>
              <a:t>The data is to be stored in a new database.</a:t>
            </a:r>
          </a:p>
          <a:p>
            <a:pPr eaLnBrk="1" hangingPunct="1"/>
            <a:r>
              <a:rPr lang="en-US" sz="2800" dirty="0"/>
              <a:t>QUESTION:  Should the data be stored as received, or should it be transformed for storage?</a:t>
            </a:r>
          </a:p>
          <a:p>
            <a:endParaRPr lang="en-US" dirty="0"/>
          </a:p>
        </p:txBody>
      </p:sp>
    </p:spTree>
    <p:extLst>
      <p:ext uri="{BB962C8B-B14F-4D97-AF65-F5344CB8AC3E}">
        <p14:creationId xmlns:p14="http://schemas.microsoft.com/office/powerpoint/2010/main" val="2207292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D0F3B-8CD1-4055-BE5F-A63475EA8C08}"/>
              </a:ext>
            </a:extLst>
          </p:cNvPr>
          <p:cNvSpPr>
            <a:spLocks noGrp="1"/>
          </p:cNvSpPr>
          <p:nvPr>
            <p:ph type="title"/>
          </p:nvPr>
        </p:nvSpPr>
        <p:spPr>
          <a:xfrm>
            <a:off x="2152650" y="788565"/>
            <a:ext cx="7886700" cy="635502"/>
          </a:xfrm>
        </p:spPr>
        <p:txBody>
          <a:bodyPr/>
          <a:lstStyle/>
          <a:p>
            <a:r>
              <a:rPr lang="en-US" dirty="0"/>
              <a:t>The Entity Integrity Constraint</a:t>
            </a:r>
          </a:p>
        </p:txBody>
      </p:sp>
      <p:sp>
        <p:nvSpPr>
          <p:cNvPr id="3" name="Text Placeholder 2">
            <a:extLst>
              <a:ext uri="{FF2B5EF4-FFF2-40B4-BE49-F238E27FC236}">
                <a16:creationId xmlns:a16="http://schemas.microsoft.com/office/drawing/2014/main" xmlns="" id="{67702347-56A6-488D-A1EC-10FA182C4BCD}"/>
              </a:ext>
            </a:extLst>
          </p:cNvPr>
          <p:cNvSpPr>
            <a:spLocks noGrp="1"/>
          </p:cNvSpPr>
          <p:nvPr>
            <p:ph idx="1"/>
          </p:nvPr>
        </p:nvSpPr>
        <p:spPr>
          <a:xfrm>
            <a:off x="2152650" y="1878678"/>
            <a:ext cx="7886700" cy="4028857"/>
          </a:xfrm>
        </p:spPr>
        <p:txBody>
          <a:bodyPr/>
          <a:lstStyle/>
          <a:p>
            <a:pPr fontAlgn="base">
              <a:lnSpc>
                <a:spcPct val="90000"/>
              </a:lnSpc>
              <a:spcBef>
                <a:spcPct val="20000"/>
              </a:spcBef>
              <a:spcAft>
                <a:spcPct val="0"/>
              </a:spcAft>
              <a:buFontTx/>
              <a:buChar char="•"/>
            </a:pPr>
            <a:r>
              <a:rPr lang="en-US" sz="2800" dirty="0"/>
              <a:t>The requirement that, in order to function properly, the primary key must have unique data values inserted into every row of the table. This is known as the </a:t>
            </a:r>
            <a:r>
              <a:rPr lang="en-US" sz="2800" b="1" dirty="0">
                <a:solidFill>
                  <a:srgbClr val="0070C0"/>
                </a:solidFill>
              </a:rPr>
              <a:t>entity integrity constraint</a:t>
            </a:r>
            <a:r>
              <a:rPr lang="en-US" sz="2800" dirty="0">
                <a:solidFill>
                  <a:srgbClr val="0070C0"/>
                </a:solidFill>
              </a:rPr>
              <a:t>.</a:t>
            </a:r>
          </a:p>
          <a:p>
            <a:pPr fontAlgn="base">
              <a:spcBef>
                <a:spcPct val="20000"/>
              </a:spcBef>
              <a:spcAft>
                <a:spcPct val="0"/>
              </a:spcAft>
              <a:buFontTx/>
              <a:buChar char="•"/>
            </a:pPr>
            <a:r>
              <a:rPr lang="en-US" sz="2800" dirty="0"/>
              <a:t>The phrase </a:t>
            </a:r>
            <a:r>
              <a:rPr lang="en-US" sz="2800" i="1" dirty="0">
                <a:solidFill>
                  <a:srgbClr val="0070C0"/>
                </a:solidFill>
              </a:rPr>
              <a:t>unique data values </a:t>
            </a:r>
            <a:r>
              <a:rPr lang="en-US" sz="2800" dirty="0"/>
              <a:t>implies that this column is NOT NULL, and does not allow a NULL value in any row.</a:t>
            </a:r>
          </a:p>
          <a:p>
            <a:endParaRPr lang="en-US" dirty="0"/>
          </a:p>
        </p:txBody>
      </p:sp>
    </p:spTree>
    <p:extLst>
      <p:ext uri="{BB962C8B-B14F-4D97-AF65-F5344CB8AC3E}">
        <p14:creationId xmlns:p14="http://schemas.microsoft.com/office/powerpoint/2010/main" val="15868031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297F4-ECD1-43EC-9714-3C5579E2DC4C}"/>
              </a:ext>
            </a:extLst>
          </p:cNvPr>
          <p:cNvSpPr>
            <a:spLocks noGrp="1"/>
          </p:cNvSpPr>
          <p:nvPr>
            <p:ph type="title"/>
          </p:nvPr>
        </p:nvSpPr>
        <p:spPr/>
        <p:txBody>
          <a:bodyPr/>
          <a:lstStyle/>
          <a:p>
            <a:r>
              <a:rPr lang="en-US" dirty="0"/>
              <a:t>Surrogate Keys (1 of 2)</a:t>
            </a:r>
          </a:p>
        </p:txBody>
      </p:sp>
      <p:sp>
        <p:nvSpPr>
          <p:cNvPr id="3" name="Text Placeholder 2">
            <a:extLst>
              <a:ext uri="{FF2B5EF4-FFF2-40B4-BE49-F238E27FC236}">
                <a16:creationId xmlns:a16="http://schemas.microsoft.com/office/drawing/2014/main" xmlns="" id="{505C29FA-46C3-4AA6-94E7-6DD0E959BA46}"/>
              </a:ext>
            </a:extLst>
          </p:cNvPr>
          <p:cNvSpPr>
            <a:spLocks noGrp="1"/>
          </p:cNvSpPr>
          <p:nvPr>
            <p:ph idx="1"/>
          </p:nvPr>
        </p:nvSpPr>
        <p:spPr/>
        <p:txBody>
          <a:bodyPr/>
          <a:lstStyle/>
          <a:p>
            <a:pPr fontAlgn="base">
              <a:spcBef>
                <a:spcPct val="20000"/>
              </a:spcBef>
              <a:spcAft>
                <a:spcPct val="0"/>
              </a:spcAft>
              <a:buFontTx/>
              <a:buChar char="•"/>
            </a:pPr>
            <a:r>
              <a:rPr lang="en-US" sz="2800" dirty="0">
                <a:solidFill>
                  <a:schemeClr val="tx2"/>
                </a:solidFill>
              </a:rPr>
              <a:t>A</a:t>
            </a:r>
            <a:r>
              <a:rPr lang="en-US" sz="2800" dirty="0">
                <a:solidFill>
                  <a:srgbClr val="000000"/>
                </a:solidFill>
              </a:rPr>
              <a:t> </a:t>
            </a:r>
            <a:r>
              <a:rPr lang="en-US" sz="2800" b="1" dirty="0">
                <a:solidFill>
                  <a:srgbClr val="0070C0"/>
                </a:solidFill>
              </a:rPr>
              <a:t>surrogate key</a:t>
            </a:r>
            <a:r>
              <a:rPr lang="en-US" sz="2800" dirty="0">
                <a:solidFill>
                  <a:srgbClr val="0070C0"/>
                </a:solidFill>
              </a:rPr>
              <a:t> </a:t>
            </a:r>
            <a:r>
              <a:rPr lang="en-US" sz="2800" dirty="0"/>
              <a:t>is an artificial column added to a relation to serve as a primary key.</a:t>
            </a:r>
          </a:p>
          <a:p>
            <a:pPr lvl="1" indent="-285750" fontAlgn="base">
              <a:spcBef>
                <a:spcPct val="20000"/>
              </a:spcBef>
              <a:spcAft>
                <a:spcPct val="0"/>
              </a:spcAft>
              <a:buFontTx/>
              <a:buChar char="–"/>
            </a:pPr>
            <a:r>
              <a:rPr lang="en-US" sz="2400" dirty="0">
                <a:solidFill>
                  <a:schemeClr val="tx2"/>
                </a:solidFill>
              </a:rPr>
              <a:t>DBMS supplied</a:t>
            </a:r>
          </a:p>
          <a:p>
            <a:pPr lvl="1" indent="-285750" fontAlgn="base">
              <a:spcBef>
                <a:spcPct val="20000"/>
              </a:spcBef>
              <a:spcAft>
                <a:spcPct val="0"/>
              </a:spcAft>
              <a:buFontTx/>
              <a:buChar char="–"/>
            </a:pPr>
            <a:r>
              <a:rPr lang="en-US" sz="2400" dirty="0">
                <a:solidFill>
                  <a:schemeClr val="tx2"/>
                </a:solidFill>
              </a:rPr>
              <a:t>Short, numeric, and never changes</a:t>
            </a:r>
            <a:r>
              <a:rPr lang="en-US" sz="2400" dirty="0">
                <a:solidFill>
                  <a:schemeClr val="tx2"/>
                </a:solidFill>
                <a:cs typeface="Arial" panose="020B0604020202020204" pitchFamily="34" charset="0"/>
              </a:rPr>
              <a:t>—</a:t>
            </a:r>
            <a:r>
              <a:rPr lang="en-US" sz="2400" dirty="0">
                <a:solidFill>
                  <a:schemeClr val="tx2"/>
                </a:solidFill>
              </a:rPr>
              <a:t>an ideal primary key</a:t>
            </a:r>
          </a:p>
          <a:p>
            <a:pPr lvl="1" indent="-285750" fontAlgn="base">
              <a:spcBef>
                <a:spcPct val="20000"/>
              </a:spcBef>
              <a:spcAft>
                <a:spcPct val="0"/>
              </a:spcAft>
              <a:buFontTx/>
              <a:buChar char="–"/>
            </a:pPr>
            <a:r>
              <a:rPr lang="en-US" sz="2400" dirty="0">
                <a:solidFill>
                  <a:schemeClr val="tx2"/>
                </a:solidFill>
              </a:rPr>
              <a:t>Has artificial values that are meaningless to users</a:t>
            </a:r>
          </a:p>
          <a:p>
            <a:pPr lvl="1" indent="-285750" fontAlgn="base">
              <a:spcBef>
                <a:spcPct val="20000"/>
              </a:spcBef>
              <a:spcAft>
                <a:spcPct val="0"/>
              </a:spcAft>
              <a:buFontTx/>
              <a:buChar char="–"/>
            </a:pPr>
            <a:r>
              <a:rPr lang="en-US" sz="2400" dirty="0">
                <a:solidFill>
                  <a:schemeClr val="tx2"/>
                </a:solidFill>
              </a:rPr>
              <a:t>Normally hidden in forms and reports</a:t>
            </a:r>
          </a:p>
          <a:p>
            <a:endParaRPr lang="en-US" dirty="0"/>
          </a:p>
        </p:txBody>
      </p:sp>
    </p:spTree>
    <p:extLst>
      <p:ext uri="{BB962C8B-B14F-4D97-AF65-F5344CB8AC3E}">
        <p14:creationId xmlns:p14="http://schemas.microsoft.com/office/powerpoint/2010/main" val="308620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857DCE-06C5-4246-A2CB-9FD3928E8895}"/>
              </a:ext>
            </a:extLst>
          </p:cNvPr>
          <p:cNvSpPr>
            <a:spLocks noGrp="1"/>
          </p:cNvSpPr>
          <p:nvPr>
            <p:ph type="title"/>
          </p:nvPr>
        </p:nvSpPr>
        <p:spPr/>
        <p:txBody>
          <a:bodyPr/>
          <a:lstStyle/>
          <a:p>
            <a:r>
              <a:rPr lang="en-US" dirty="0"/>
              <a:t>Foreign Keys (1 of 2)</a:t>
            </a:r>
          </a:p>
        </p:txBody>
      </p:sp>
      <p:sp>
        <p:nvSpPr>
          <p:cNvPr id="3" name="Text Placeholder 2">
            <a:extLst>
              <a:ext uri="{FF2B5EF4-FFF2-40B4-BE49-F238E27FC236}">
                <a16:creationId xmlns:a16="http://schemas.microsoft.com/office/drawing/2014/main" xmlns="" id="{38AC9214-3FA3-49BC-8EA7-9D922ABBC42C}"/>
              </a:ext>
            </a:extLst>
          </p:cNvPr>
          <p:cNvSpPr>
            <a:spLocks noGrp="1"/>
          </p:cNvSpPr>
          <p:nvPr>
            <p:ph idx="1"/>
          </p:nvPr>
        </p:nvSpPr>
        <p:spPr/>
        <p:txBody>
          <a:bodyPr/>
          <a:lstStyle/>
          <a:p>
            <a:pPr marL="101600" indent="0">
              <a:buNone/>
            </a:pPr>
            <a:r>
              <a:rPr lang="en-US" sz="2800" dirty="0"/>
              <a:t>A </a:t>
            </a:r>
            <a:r>
              <a:rPr lang="en-US" sz="2800" b="1" dirty="0"/>
              <a:t>foreign key </a:t>
            </a:r>
            <a:r>
              <a:rPr lang="en-US" sz="2800" dirty="0"/>
              <a:t>is a column or composite of columns that is the primary key of a table other than the one in which it appears. The term arises because it is a key of a table </a:t>
            </a:r>
            <a:r>
              <a:rPr lang="en-US" sz="2800" i="1" dirty="0"/>
              <a:t>foreign </a:t>
            </a:r>
            <a:r>
              <a:rPr lang="en-US" sz="2800" dirty="0"/>
              <a:t>to the one in which it appears as the primary key.</a:t>
            </a:r>
          </a:p>
        </p:txBody>
      </p:sp>
    </p:spTree>
    <p:extLst>
      <p:ext uri="{BB962C8B-B14F-4D97-AF65-F5344CB8AC3E}">
        <p14:creationId xmlns:p14="http://schemas.microsoft.com/office/powerpoint/2010/main" val="4286610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EB0C40-0C24-46E6-95B3-5886F60C5A12}"/>
              </a:ext>
            </a:extLst>
          </p:cNvPr>
          <p:cNvSpPr>
            <a:spLocks noGrp="1"/>
          </p:cNvSpPr>
          <p:nvPr>
            <p:ph type="title"/>
          </p:nvPr>
        </p:nvSpPr>
        <p:spPr/>
        <p:txBody>
          <a:bodyPr/>
          <a:lstStyle/>
          <a:p>
            <a:r>
              <a:rPr lang="en-US" dirty="0"/>
              <a:t>Foreign Keys (2 of 2)</a:t>
            </a:r>
          </a:p>
        </p:txBody>
      </p:sp>
      <p:sp>
        <p:nvSpPr>
          <p:cNvPr id="3" name="Text Placeholder 2">
            <a:extLst>
              <a:ext uri="{FF2B5EF4-FFF2-40B4-BE49-F238E27FC236}">
                <a16:creationId xmlns:a16="http://schemas.microsoft.com/office/drawing/2014/main" xmlns="" id="{56C0476D-0B08-473D-9E82-F6291CA847C1}"/>
              </a:ext>
            </a:extLst>
          </p:cNvPr>
          <p:cNvSpPr>
            <a:spLocks noGrp="1"/>
          </p:cNvSpPr>
          <p:nvPr>
            <p:ph idx="1"/>
          </p:nvPr>
        </p:nvSpPr>
        <p:spPr/>
        <p:txBody>
          <a:bodyPr/>
          <a:lstStyle/>
          <a:p>
            <a:pPr fontAlgn="base">
              <a:spcBef>
                <a:spcPct val="20000"/>
              </a:spcBef>
              <a:spcAft>
                <a:spcPct val="0"/>
              </a:spcAft>
              <a:buNone/>
            </a:pPr>
            <a:r>
              <a:rPr lang="en-US" sz="2800" dirty="0"/>
              <a:t>NOTE: The primary keys of the relations are </a:t>
            </a:r>
            <a:r>
              <a:rPr lang="en-US" sz="2800" u="sng" dirty="0"/>
              <a:t>underlined</a:t>
            </a:r>
            <a:r>
              <a:rPr lang="en-US" sz="2800" dirty="0"/>
              <a:t> and any foreign keys are in </a:t>
            </a:r>
            <a:r>
              <a:rPr lang="en-US" sz="2800" i="1" dirty="0"/>
              <a:t>italics</a:t>
            </a:r>
            <a:r>
              <a:rPr lang="en-US" sz="2800" dirty="0"/>
              <a:t> in the relations below:</a:t>
            </a:r>
          </a:p>
          <a:p>
            <a:pPr fontAlgn="base">
              <a:spcBef>
                <a:spcPct val="20000"/>
              </a:spcBef>
              <a:spcAft>
                <a:spcPct val="0"/>
              </a:spcAft>
              <a:buFontTx/>
              <a:buChar char="•"/>
            </a:pPr>
            <a:endParaRPr lang="en-US" dirty="0">
              <a:solidFill>
                <a:srgbClr val="000000"/>
              </a:solidFill>
            </a:endParaRPr>
          </a:p>
          <a:p>
            <a:pPr fontAlgn="base">
              <a:spcBef>
                <a:spcPct val="20000"/>
              </a:spcBef>
              <a:spcAft>
                <a:spcPct val="0"/>
              </a:spcAft>
              <a:buNone/>
            </a:pPr>
            <a:r>
              <a:rPr lang="en-US" b="1" dirty="0">
                <a:solidFill>
                  <a:srgbClr val="0070C0"/>
                </a:solidFill>
                <a:ea typeface="+mn-ea"/>
                <a:cs typeface="+mn-cs"/>
              </a:rPr>
              <a:t>	</a:t>
            </a:r>
            <a:r>
              <a:rPr lang="en-US" sz="2000" b="1" dirty="0">
                <a:solidFill>
                  <a:srgbClr val="0070C0"/>
                </a:solidFill>
              </a:rPr>
              <a:t>DEPARTMENT (</a:t>
            </a:r>
            <a:r>
              <a:rPr lang="en-US" sz="2000" b="1" u="sng" dirty="0">
                <a:solidFill>
                  <a:srgbClr val="0070C0"/>
                </a:solidFill>
              </a:rPr>
              <a:t>DepartmentName</a:t>
            </a:r>
            <a:r>
              <a:rPr lang="en-US" sz="2000" b="1" dirty="0">
                <a:solidFill>
                  <a:srgbClr val="0070C0"/>
                </a:solidFill>
              </a:rPr>
              <a:t>, BudgetCode, ManagerName)</a:t>
            </a:r>
          </a:p>
          <a:p>
            <a:pPr fontAlgn="base">
              <a:spcBef>
                <a:spcPct val="20000"/>
              </a:spcBef>
              <a:spcAft>
                <a:spcPct val="0"/>
              </a:spcAft>
              <a:buNone/>
            </a:pPr>
            <a:r>
              <a:rPr lang="en-US" sz="2000" b="1" dirty="0">
                <a:solidFill>
                  <a:srgbClr val="0070C0"/>
                </a:solidFill>
              </a:rPr>
              <a:t>	EMPLOYEE      (</a:t>
            </a:r>
            <a:r>
              <a:rPr lang="en-US" sz="2000" b="1" u="sng" dirty="0">
                <a:solidFill>
                  <a:srgbClr val="0070C0"/>
                </a:solidFill>
              </a:rPr>
              <a:t>EmployeeNumber</a:t>
            </a:r>
            <a:r>
              <a:rPr lang="en-US" sz="2000" b="1" dirty="0">
                <a:solidFill>
                  <a:srgbClr val="0070C0"/>
                </a:solidFill>
              </a:rPr>
              <a:t>, EmployeeLastName,</a:t>
            </a:r>
          </a:p>
          <a:p>
            <a:pPr fontAlgn="base">
              <a:spcBef>
                <a:spcPct val="20000"/>
              </a:spcBef>
              <a:spcAft>
                <a:spcPct val="0"/>
              </a:spcAft>
              <a:buNone/>
            </a:pPr>
            <a:r>
              <a:rPr lang="en-US" sz="2000" b="1" dirty="0">
                <a:solidFill>
                  <a:srgbClr val="0070C0"/>
                </a:solidFill>
              </a:rPr>
              <a:t>			      EmployeeFirstName, </a:t>
            </a:r>
            <a:r>
              <a:rPr lang="en-US" sz="2000" b="1" i="1" dirty="0">
                <a:solidFill>
                  <a:srgbClr val="0070C0"/>
                </a:solidFill>
              </a:rPr>
              <a:t>DepartmentName</a:t>
            </a:r>
            <a:r>
              <a:rPr lang="en-US" sz="2000" b="1" dirty="0">
                <a:solidFill>
                  <a:srgbClr val="0070C0"/>
                </a:solidFill>
              </a:rPr>
              <a:t>)</a:t>
            </a:r>
          </a:p>
          <a:p>
            <a:endParaRPr lang="en-US" dirty="0"/>
          </a:p>
        </p:txBody>
      </p:sp>
    </p:spTree>
    <p:extLst>
      <p:ext uri="{BB962C8B-B14F-4D97-AF65-F5344CB8AC3E}">
        <p14:creationId xmlns:p14="http://schemas.microsoft.com/office/powerpoint/2010/main" val="3406944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2E8065-B618-418B-B198-464798C2C977}"/>
              </a:ext>
            </a:extLst>
          </p:cNvPr>
          <p:cNvSpPr>
            <a:spLocks noGrp="1"/>
          </p:cNvSpPr>
          <p:nvPr>
            <p:ph type="title"/>
          </p:nvPr>
        </p:nvSpPr>
        <p:spPr/>
        <p:txBody>
          <a:bodyPr/>
          <a:lstStyle/>
          <a:p>
            <a:r>
              <a:rPr lang="en-US" dirty="0"/>
              <a:t>The Referential Integrity Constraint</a:t>
            </a:r>
          </a:p>
        </p:txBody>
      </p:sp>
      <p:sp>
        <p:nvSpPr>
          <p:cNvPr id="3" name="Text Placeholder 2">
            <a:extLst>
              <a:ext uri="{FF2B5EF4-FFF2-40B4-BE49-F238E27FC236}">
                <a16:creationId xmlns:a16="http://schemas.microsoft.com/office/drawing/2014/main" xmlns="" id="{E41B459F-0330-487D-99CC-5CA8B0F8E815}"/>
              </a:ext>
            </a:extLst>
          </p:cNvPr>
          <p:cNvSpPr>
            <a:spLocks noGrp="1"/>
          </p:cNvSpPr>
          <p:nvPr>
            <p:ph idx="1"/>
          </p:nvPr>
        </p:nvSpPr>
        <p:spPr/>
        <p:txBody>
          <a:bodyPr/>
          <a:lstStyle/>
          <a:p>
            <a:pPr fontAlgn="base">
              <a:spcBef>
                <a:spcPct val="20000"/>
              </a:spcBef>
              <a:spcAft>
                <a:spcPct val="0"/>
              </a:spcAft>
              <a:buFontTx/>
              <a:buChar char="•"/>
            </a:pPr>
            <a:r>
              <a:rPr lang="en-US" sz="2800" dirty="0">
                <a:solidFill>
                  <a:srgbClr val="FF0000"/>
                </a:solidFill>
              </a:rPr>
              <a:t>A</a:t>
            </a:r>
            <a:r>
              <a:rPr lang="en-US" sz="2800" dirty="0">
                <a:solidFill>
                  <a:srgbClr val="000000"/>
                </a:solidFill>
              </a:rPr>
              <a:t> </a:t>
            </a:r>
            <a:r>
              <a:rPr lang="en-US" sz="2800" b="1" dirty="0">
                <a:solidFill>
                  <a:srgbClr val="0070C0"/>
                </a:solidFill>
              </a:rPr>
              <a:t>referential integrity constraint</a:t>
            </a:r>
            <a:r>
              <a:rPr lang="en-US" sz="2800" dirty="0">
                <a:solidFill>
                  <a:srgbClr val="0070C0"/>
                </a:solidFill>
              </a:rPr>
              <a:t> </a:t>
            </a:r>
            <a:r>
              <a:rPr lang="en-US" sz="2800" dirty="0">
                <a:solidFill>
                  <a:srgbClr val="FF0000"/>
                </a:solidFill>
              </a:rPr>
              <a:t>is a statement that limits the values of the foreign key to those already existing as primary key values in the corresponding relation:</a:t>
            </a:r>
          </a:p>
          <a:p>
            <a:pPr fontAlgn="base">
              <a:spcBef>
                <a:spcPct val="20000"/>
              </a:spcBef>
              <a:spcAft>
                <a:spcPct val="0"/>
              </a:spcAft>
              <a:buFontTx/>
              <a:buChar char="•"/>
            </a:pPr>
            <a:endParaRPr lang="en-US" sz="2800" dirty="0">
              <a:solidFill>
                <a:srgbClr val="000000"/>
              </a:solidFill>
            </a:endParaRPr>
          </a:p>
          <a:p>
            <a:pPr marL="457200" lvl="1" indent="0" fontAlgn="base">
              <a:spcBef>
                <a:spcPct val="20000"/>
              </a:spcBef>
              <a:spcAft>
                <a:spcPct val="0"/>
              </a:spcAft>
              <a:buNone/>
            </a:pPr>
            <a:r>
              <a:rPr lang="en-US" sz="2200" b="1" dirty="0">
                <a:solidFill>
                  <a:srgbClr val="0070C0"/>
                </a:solidFill>
              </a:rPr>
              <a:t>SKU in ORDER_ITEM must exist in SKU in SKU_DATA</a:t>
            </a:r>
            <a:endParaRPr lang="en-US" sz="2200" dirty="0">
              <a:solidFill>
                <a:srgbClr val="0070C0"/>
              </a:solidFill>
            </a:endParaRPr>
          </a:p>
          <a:p>
            <a:endParaRPr lang="en-US" dirty="0"/>
          </a:p>
        </p:txBody>
      </p:sp>
    </p:spTree>
    <p:extLst>
      <p:ext uri="{BB962C8B-B14F-4D97-AF65-F5344CB8AC3E}">
        <p14:creationId xmlns:p14="http://schemas.microsoft.com/office/powerpoint/2010/main" val="27701572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2C7FC2-4863-4717-83C8-0C277C149925}"/>
              </a:ext>
            </a:extLst>
          </p:cNvPr>
          <p:cNvSpPr>
            <a:spLocks noGrp="1"/>
          </p:cNvSpPr>
          <p:nvPr>
            <p:ph type="title"/>
          </p:nvPr>
        </p:nvSpPr>
        <p:spPr/>
        <p:txBody>
          <a:bodyPr/>
          <a:lstStyle/>
          <a:p>
            <a:r>
              <a:rPr lang="en-US" dirty="0"/>
              <a:t>Foreign Key with a Referential Integrity Constraint</a:t>
            </a:r>
          </a:p>
        </p:txBody>
      </p:sp>
      <p:sp>
        <p:nvSpPr>
          <p:cNvPr id="3" name="Text Placeholder 2">
            <a:extLst>
              <a:ext uri="{FF2B5EF4-FFF2-40B4-BE49-F238E27FC236}">
                <a16:creationId xmlns:a16="http://schemas.microsoft.com/office/drawing/2014/main" xmlns="" id="{CAD2AB45-7029-482A-B20C-5B651055846B}"/>
              </a:ext>
            </a:extLst>
          </p:cNvPr>
          <p:cNvSpPr>
            <a:spLocks noGrp="1"/>
          </p:cNvSpPr>
          <p:nvPr>
            <p:ph idx="1"/>
          </p:nvPr>
        </p:nvSpPr>
        <p:spPr/>
        <p:txBody>
          <a:bodyPr/>
          <a:lstStyle/>
          <a:p>
            <a:pPr fontAlgn="base">
              <a:spcBef>
                <a:spcPct val="20000"/>
              </a:spcBef>
              <a:spcAft>
                <a:spcPct val="0"/>
              </a:spcAft>
              <a:buNone/>
            </a:pPr>
            <a:r>
              <a:rPr lang="en-US" dirty="0">
                <a:solidFill>
                  <a:srgbClr val="0070C0"/>
                </a:solidFill>
              </a:rPr>
              <a:t>NOTE: The primary key of the relation is </a:t>
            </a:r>
            <a:r>
              <a:rPr lang="en-US" u="sng" dirty="0">
                <a:solidFill>
                  <a:srgbClr val="0070C0"/>
                </a:solidFill>
              </a:rPr>
              <a:t>underlined</a:t>
            </a:r>
            <a:r>
              <a:rPr lang="en-US" dirty="0">
                <a:solidFill>
                  <a:srgbClr val="0070C0"/>
                </a:solidFill>
              </a:rPr>
              <a:t> and  any foreign keys are in </a:t>
            </a:r>
            <a:r>
              <a:rPr lang="en-US" i="1" dirty="0">
                <a:solidFill>
                  <a:srgbClr val="0070C0"/>
                </a:solidFill>
              </a:rPr>
              <a:t>italics</a:t>
            </a:r>
            <a:r>
              <a:rPr lang="en-US" dirty="0">
                <a:solidFill>
                  <a:srgbClr val="0070C0"/>
                </a:solidFill>
              </a:rPr>
              <a:t> in the relations below:</a:t>
            </a:r>
          </a:p>
          <a:p>
            <a:pPr fontAlgn="base">
              <a:spcBef>
                <a:spcPct val="20000"/>
              </a:spcBef>
              <a:spcAft>
                <a:spcPct val="0"/>
              </a:spcAft>
              <a:buNone/>
            </a:pPr>
            <a:endParaRPr lang="en-US" sz="2000" b="1" dirty="0">
              <a:solidFill>
                <a:srgbClr val="0066FF"/>
              </a:solidFill>
            </a:endParaRPr>
          </a:p>
          <a:p>
            <a:pPr fontAlgn="base">
              <a:spcBef>
                <a:spcPct val="20000"/>
              </a:spcBef>
              <a:spcAft>
                <a:spcPct val="0"/>
              </a:spcAft>
              <a:buNone/>
            </a:pPr>
            <a:r>
              <a:rPr lang="en-US" sz="1800" b="1" dirty="0">
                <a:solidFill>
                  <a:schemeClr val="tx2"/>
                </a:solidFill>
              </a:rPr>
              <a:t>SKU_DATA 	(</a:t>
            </a:r>
            <a:r>
              <a:rPr lang="en-US" sz="1800" b="1" u="sng" dirty="0">
                <a:solidFill>
                  <a:schemeClr val="tx2"/>
                </a:solidFill>
              </a:rPr>
              <a:t>SKU</a:t>
            </a:r>
            <a:r>
              <a:rPr lang="en-US" sz="1800" b="1" dirty="0">
                <a:solidFill>
                  <a:schemeClr val="tx2"/>
                </a:solidFill>
              </a:rPr>
              <a:t>, SKU_Description, Department, Buyer)</a:t>
            </a:r>
          </a:p>
          <a:p>
            <a:pPr fontAlgn="base">
              <a:spcBef>
                <a:spcPct val="20000"/>
              </a:spcBef>
              <a:spcAft>
                <a:spcPct val="0"/>
              </a:spcAft>
              <a:buNone/>
            </a:pPr>
            <a:r>
              <a:rPr lang="en-US" sz="1800" b="1" dirty="0">
                <a:solidFill>
                  <a:schemeClr val="tx2"/>
                </a:solidFill>
              </a:rPr>
              <a:t>ORDER_ITEM 	(</a:t>
            </a:r>
            <a:r>
              <a:rPr lang="en-US" sz="1800" b="1" u="sng" dirty="0">
                <a:solidFill>
                  <a:schemeClr val="tx2"/>
                </a:solidFill>
              </a:rPr>
              <a:t>OrderNumber</a:t>
            </a:r>
            <a:r>
              <a:rPr lang="en-US" sz="1800" b="1" dirty="0">
                <a:solidFill>
                  <a:schemeClr val="tx2"/>
                </a:solidFill>
              </a:rPr>
              <a:t>, </a:t>
            </a:r>
            <a:r>
              <a:rPr lang="en-US" sz="1800" b="1" i="1" u="sng" dirty="0">
                <a:solidFill>
                  <a:schemeClr val="tx2"/>
                </a:solidFill>
              </a:rPr>
              <a:t>SKU</a:t>
            </a:r>
            <a:r>
              <a:rPr lang="en-US" sz="1800" b="1" dirty="0">
                <a:solidFill>
                  <a:schemeClr val="tx2"/>
                </a:solidFill>
              </a:rPr>
              <a:t>, Quantity, Price,</a:t>
            </a:r>
            <a:br>
              <a:rPr lang="en-US" sz="1800" b="1" dirty="0">
                <a:solidFill>
                  <a:schemeClr val="tx2"/>
                </a:solidFill>
              </a:rPr>
            </a:br>
            <a:r>
              <a:rPr lang="en-US" sz="1800" b="1" dirty="0">
                <a:solidFill>
                  <a:schemeClr val="tx2"/>
                </a:solidFill>
              </a:rPr>
              <a:t>		 ExtendedPrice)</a:t>
            </a:r>
          </a:p>
          <a:p>
            <a:pPr fontAlgn="base">
              <a:spcBef>
                <a:spcPct val="20000"/>
              </a:spcBef>
              <a:spcAft>
                <a:spcPct val="0"/>
              </a:spcAft>
              <a:buNone/>
            </a:pPr>
            <a:r>
              <a:rPr lang="en-US" sz="3200" b="1" dirty="0">
                <a:solidFill>
                  <a:schemeClr val="tx2"/>
                </a:solidFill>
              </a:rPr>
              <a:t>		</a:t>
            </a:r>
            <a:r>
              <a:rPr lang="en-US" sz="2000" b="1" dirty="0">
                <a:solidFill>
                  <a:schemeClr val="tx2"/>
                </a:solidFill>
              </a:rPr>
              <a:t>Where ORDER_ITEM.SKU must exist in SKU_DATA.SKU</a:t>
            </a:r>
          </a:p>
          <a:p>
            <a:endParaRPr lang="en-US" dirty="0"/>
          </a:p>
        </p:txBody>
      </p:sp>
    </p:spTree>
    <p:extLst>
      <p:ext uri="{BB962C8B-B14F-4D97-AF65-F5344CB8AC3E}">
        <p14:creationId xmlns:p14="http://schemas.microsoft.com/office/powerpoint/2010/main" val="21703852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6D03B8-397B-4D25-AF2E-E87EA81D5939}"/>
              </a:ext>
            </a:extLst>
          </p:cNvPr>
          <p:cNvSpPr>
            <a:spLocks noGrp="1"/>
          </p:cNvSpPr>
          <p:nvPr>
            <p:ph type="title"/>
          </p:nvPr>
        </p:nvSpPr>
        <p:spPr/>
        <p:txBody>
          <a:bodyPr/>
          <a:lstStyle/>
          <a:p>
            <a:r>
              <a:rPr lang="en-US" dirty="0"/>
              <a:t>Database Integrity</a:t>
            </a:r>
          </a:p>
        </p:txBody>
      </p:sp>
      <p:sp>
        <p:nvSpPr>
          <p:cNvPr id="3" name="Text Placeholder 2">
            <a:extLst>
              <a:ext uri="{FF2B5EF4-FFF2-40B4-BE49-F238E27FC236}">
                <a16:creationId xmlns:a16="http://schemas.microsoft.com/office/drawing/2014/main" xmlns="" id="{6C741793-9050-40FA-B219-44CFB2C283B3}"/>
              </a:ext>
            </a:extLst>
          </p:cNvPr>
          <p:cNvSpPr>
            <a:spLocks noGrp="1"/>
          </p:cNvSpPr>
          <p:nvPr>
            <p:ph idx="1"/>
          </p:nvPr>
        </p:nvSpPr>
        <p:spPr/>
        <p:txBody>
          <a:bodyPr>
            <a:normAutofit/>
          </a:bodyPr>
          <a:lstStyle/>
          <a:p>
            <a:pPr fontAlgn="base">
              <a:spcBef>
                <a:spcPct val="20000"/>
              </a:spcBef>
              <a:spcAft>
                <a:spcPct val="0"/>
              </a:spcAft>
              <a:buFontTx/>
              <a:buChar char="•"/>
            </a:pPr>
            <a:r>
              <a:rPr lang="en-US" sz="2800" dirty="0"/>
              <a:t>We have defined three constraints so far in our discussion</a:t>
            </a:r>
            <a:r>
              <a:rPr lang="en-US" sz="2800" dirty="0">
                <a:solidFill>
                  <a:srgbClr val="000000"/>
                </a:solidFill>
              </a:rPr>
              <a:t>:</a:t>
            </a:r>
          </a:p>
          <a:p>
            <a:pPr lvl="1" indent="-285750" fontAlgn="base">
              <a:spcBef>
                <a:spcPct val="20000"/>
              </a:spcBef>
              <a:spcAft>
                <a:spcPct val="0"/>
              </a:spcAft>
              <a:buFontTx/>
              <a:buChar char="–"/>
            </a:pPr>
            <a:r>
              <a:rPr lang="en-US" sz="2400" dirty="0">
                <a:solidFill>
                  <a:srgbClr val="0070C0"/>
                </a:solidFill>
              </a:rPr>
              <a:t>The </a:t>
            </a:r>
            <a:r>
              <a:rPr lang="en-US" sz="2400" b="1" dirty="0">
                <a:solidFill>
                  <a:srgbClr val="0070C0"/>
                </a:solidFill>
              </a:rPr>
              <a:t>domain integrity constraint</a:t>
            </a:r>
          </a:p>
          <a:p>
            <a:pPr lvl="1" indent="-285750" fontAlgn="base">
              <a:spcBef>
                <a:spcPct val="20000"/>
              </a:spcBef>
              <a:spcAft>
                <a:spcPct val="0"/>
              </a:spcAft>
              <a:buFontTx/>
              <a:buChar char="–"/>
            </a:pPr>
            <a:r>
              <a:rPr lang="en-US" sz="2400" dirty="0">
                <a:solidFill>
                  <a:srgbClr val="0070C0"/>
                </a:solidFill>
              </a:rPr>
              <a:t>The </a:t>
            </a:r>
            <a:r>
              <a:rPr lang="en-US" sz="2400" b="1" dirty="0">
                <a:solidFill>
                  <a:srgbClr val="0070C0"/>
                </a:solidFill>
              </a:rPr>
              <a:t>entity integrity constraint</a:t>
            </a:r>
          </a:p>
          <a:p>
            <a:pPr lvl="1" indent="-285750" fontAlgn="base">
              <a:spcBef>
                <a:spcPct val="20000"/>
              </a:spcBef>
              <a:spcAft>
                <a:spcPct val="0"/>
              </a:spcAft>
              <a:buFontTx/>
              <a:buChar char="–"/>
            </a:pPr>
            <a:r>
              <a:rPr lang="en-US" sz="2400" dirty="0">
                <a:solidFill>
                  <a:srgbClr val="0070C0"/>
                </a:solidFill>
              </a:rPr>
              <a:t>The </a:t>
            </a:r>
            <a:r>
              <a:rPr lang="en-US" sz="2400" b="1" dirty="0">
                <a:solidFill>
                  <a:srgbClr val="0070C0"/>
                </a:solidFill>
              </a:rPr>
              <a:t>referential integrity constraint</a:t>
            </a:r>
          </a:p>
          <a:p>
            <a:pPr fontAlgn="base">
              <a:spcBef>
                <a:spcPct val="20000"/>
              </a:spcBef>
              <a:spcAft>
                <a:spcPct val="0"/>
              </a:spcAft>
              <a:buFontTx/>
              <a:buChar char="•"/>
            </a:pPr>
            <a:r>
              <a:rPr lang="en-US" sz="2800" dirty="0"/>
              <a:t>The purpose of these three constraints, taken as a whole, is to create </a:t>
            </a:r>
            <a:r>
              <a:rPr lang="en-US" sz="2800" b="1" dirty="0">
                <a:solidFill>
                  <a:srgbClr val="0070C0"/>
                </a:solidFill>
              </a:rPr>
              <a:t>database integrity</a:t>
            </a:r>
            <a:r>
              <a:rPr lang="en-US" sz="2800" dirty="0">
                <a:solidFill>
                  <a:srgbClr val="000000"/>
                </a:solidFill>
              </a:rPr>
              <a:t>, </a:t>
            </a:r>
            <a:r>
              <a:rPr lang="en-US" sz="2800" dirty="0"/>
              <a:t>which means that the data in our database will be useful, meaningful data.</a:t>
            </a:r>
          </a:p>
          <a:p>
            <a:endParaRPr lang="en-US" dirty="0"/>
          </a:p>
        </p:txBody>
      </p:sp>
    </p:spTree>
    <p:extLst>
      <p:ext uri="{BB962C8B-B14F-4D97-AF65-F5344CB8AC3E}">
        <p14:creationId xmlns:p14="http://schemas.microsoft.com/office/powerpoint/2010/main" val="24355983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EC7F25-61DE-4369-8790-AC268A1A7B12}"/>
              </a:ext>
            </a:extLst>
          </p:cNvPr>
          <p:cNvSpPr>
            <a:spLocks noGrp="1"/>
          </p:cNvSpPr>
          <p:nvPr>
            <p:ph type="title"/>
          </p:nvPr>
        </p:nvSpPr>
        <p:spPr>
          <a:xfrm>
            <a:off x="838200" y="343398"/>
            <a:ext cx="10515600" cy="890333"/>
          </a:xfrm>
        </p:spPr>
        <p:txBody>
          <a:bodyPr>
            <a:normAutofit fontScale="90000"/>
          </a:bodyPr>
          <a:lstStyle/>
          <a:p>
            <a:r>
              <a:rPr lang="en-US" sz="3000" dirty="0"/>
              <a:t>Figures 3-10 &amp; 3-11</a:t>
            </a:r>
            <a:br>
              <a:rPr lang="en-US" sz="3000" dirty="0"/>
            </a:br>
            <a:r>
              <a:rPr lang="en-US" sz="3000" dirty="0"/>
              <a:t>Modification Anomalies</a:t>
            </a:r>
          </a:p>
        </p:txBody>
      </p:sp>
      <p:sp>
        <p:nvSpPr>
          <p:cNvPr id="3" name="Text Placeholder 2">
            <a:extLst>
              <a:ext uri="{FF2B5EF4-FFF2-40B4-BE49-F238E27FC236}">
                <a16:creationId xmlns:a16="http://schemas.microsoft.com/office/drawing/2014/main" xmlns="" id="{DB0FEE61-D9EF-4C5F-9D87-ED07D2E6DA9F}"/>
              </a:ext>
            </a:extLst>
          </p:cNvPr>
          <p:cNvSpPr>
            <a:spLocks noGrp="1"/>
          </p:cNvSpPr>
          <p:nvPr>
            <p:ph idx="1"/>
          </p:nvPr>
        </p:nvSpPr>
        <p:spPr>
          <a:xfrm>
            <a:off x="718279" y="1418399"/>
            <a:ext cx="10515600" cy="3762851"/>
          </a:xfrm>
        </p:spPr>
        <p:txBody>
          <a:bodyPr/>
          <a:lstStyle/>
          <a:p>
            <a:pPr fontAlgn="base">
              <a:lnSpc>
                <a:spcPct val="90000"/>
              </a:lnSpc>
              <a:spcBef>
                <a:spcPct val="20000"/>
              </a:spcBef>
              <a:spcAft>
                <a:spcPct val="0"/>
              </a:spcAft>
              <a:buFontTx/>
              <a:buChar char="•"/>
            </a:pPr>
            <a:r>
              <a:rPr lang="en-US" dirty="0"/>
              <a:t>The EQUIPMENT_REPAIR table before and after an incorrect update operation on </a:t>
            </a:r>
            <a:r>
              <a:rPr lang="en-US" dirty="0">
                <a:solidFill>
                  <a:srgbClr val="0070C0"/>
                </a:solidFill>
              </a:rPr>
              <a:t>AcquisitionCost</a:t>
            </a:r>
            <a:r>
              <a:rPr lang="en-US" dirty="0">
                <a:solidFill>
                  <a:srgbClr val="000000"/>
                </a:solidFill>
              </a:rPr>
              <a:t/>
            </a:r>
            <a:br>
              <a:rPr lang="en-US" dirty="0">
                <a:solidFill>
                  <a:srgbClr val="000000"/>
                </a:solidFill>
              </a:rPr>
            </a:br>
            <a:r>
              <a:rPr lang="en-US" dirty="0"/>
              <a:t>for</a:t>
            </a:r>
            <a:r>
              <a:rPr lang="en-US" dirty="0">
                <a:solidFill>
                  <a:srgbClr val="000000"/>
                </a:solidFill>
              </a:rPr>
              <a:t> </a:t>
            </a:r>
            <a:r>
              <a:rPr lang="en-US" dirty="0">
                <a:solidFill>
                  <a:srgbClr val="0070C0"/>
                </a:solidFill>
              </a:rPr>
              <a:t>EquipmentType = Drill Press</a:t>
            </a:r>
            <a:r>
              <a:rPr lang="en-US" dirty="0">
                <a:solidFill>
                  <a:srgbClr val="000000"/>
                </a:solidFill>
              </a:rPr>
              <a:t>:</a:t>
            </a:r>
          </a:p>
          <a:p>
            <a:endParaRPr lang="en-US" dirty="0"/>
          </a:p>
        </p:txBody>
      </p:sp>
      <p:pic>
        <p:nvPicPr>
          <p:cNvPr id="7" name="Picture 6">
            <a:extLst>
              <a:ext uri="{FF2B5EF4-FFF2-40B4-BE49-F238E27FC236}">
                <a16:creationId xmlns:a16="http://schemas.microsoft.com/office/drawing/2014/main" xmlns="" id="{5E880071-93A2-40BA-8951-3110339C56E0}"/>
              </a:ext>
            </a:extLst>
          </p:cNvPr>
          <p:cNvPicPr>
            <a:picLocks noChangeAspect="1"/>
          </p:cNvPicPr>
          <p:nvPr/>
        </p:nvPicPr>
        <p:blipFill>
          <a:blip r:embed="rId2"/>
          <a:stretch>
            <a:fillRect/>
          </a:stretch>
        </p:blipFill>
        <p:spPr>
          <a:xfrm>
            <a:off x="718279" y="2569260"/>
            <a:ext cx="5529640" cy="2611990"/>
          </a:xfrm>
          <a:prstGeom prst="rect">
            <a:avLst/>
          </a:prstGeom>
        </p:spPr>
      </p:pic>
      <p:pic>
        <p:nvPicPr>
          <p:cNvPr id="9" name="Picture 8">
            <a:extLst>
              <a:ext uri="{FF2B5EF4-FFF2-40B4-BE49-F238E27FC236}">
                <a16:creationId xmlns:a16="http://schemas.microsoft.com/office/drawing/2014/main" xmlns="" id="{CF720AD9-C23C-475C-A432-687764E67D51}"/>
              </a:ext>
            </a:extLst>
          </p:cNvPr>
          <p:cNvPicPr>
            <a:picLocks noChangeAspect="1"/>
          </p:cNvPicPr>
          <p:nvPr/>
        </p:nvPicPr>
        <p:blipFill>
          <a:blip r:embed="rId3"/>
          <a:stretch>
            <a:fillRect/>
          </a:stretch>
        </p:blipFill>
        <p:spPr>
          <a:xfrm>
            <a:off x="6387340" y="3087974"/>
            <a:ext cx="5541456" cy="2277944"/>
          </a:xfrm>
          <a:prstGeom prst="rect">
            <a:avLst/>
          </a:prstGeom>
        </p:spPr>
      </p:pic>
    </p:spTree>
    <p:extLst>
      <p:ext uri="{BB962C8B-B14F-4D97-AF65-F5344CB8AC3E}">
        <p14:creationId xmlns:p14="http://schemas.microsoft.com/office/powerpoint/2010/main" val="34782724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CB01B-B071-4F4B-821D-83CDE7E94593}"/>
              </a:ext>
            </a:extLst>
          </p:cNvPr>
          <p:cNvSpPr>
            <a:spLocks noGrp="1"/>
          </p:cNvSpPr>
          <p:nvPr>
            <p:ph type="title"/>
          </p:nvPr>
        </p:nvSpPr>
        <p:spPr/>
        <p:txBody>
          <a:bodyPr/>
          <a:lstStyle/>
          <a:p>
            <a:r>
              <a:rPr lang="en-US" dirty="0"/>
              <a:t>Types of Modification Anomalies</a:t>
            </a:r>
          </a:p>
        </p:txBody>
      </p:sp>
      <p:sp>
        <p:nvSpPr>
          <p:cNvPr id="3" name="Text Placeholder 2">
            <a:extLst>
              <a:ext uri="{FF2B5EF4-FFF2-40B4-BE49-F238E27FC236}">
                <a16:creationId xmlns:a16="http://schemas.microsoft.com/office/drawing/2014/main" xmlns="" id="{847BCF5D-BC87-499A-8CBF-28F0788F4E8F}"/>
              </a:ext>
            </a:extLst>
          </p:cNvPr>
          <p:cNvSpPr>
            <a:spLocks noGrp="1"/>
          </p:cNvSpPr>
          <p:nvPr>
            <p:ph idx="1"/>
          </p:nvPr>
        </p:nvSpPr>
        <p:spPr/>
        <p:txBody>
          <a:bodyPr>
            <a:normAutofit/>
          </a:bodyPr>
          <a:lstStyle/>
          <a:p>
            <a:pPr fontAlgn="base">
              <a:spcBef>
                <a:spcPct val="20000"/>
              </a:spcBef>
              <a:spcAft>
                <a:spcPct val="0"/>
              </a:spcAft>
              <a:buFontTx/>
              <a:buChar char="•"/>
            </a:pPr>
            <a:r>
              <a:rPr lang="en-US" sz="2800" dirty="0">
                <a:solidFill>
                  <a:srgbClr val="0070C0"/>
                </a:solidFill>
              </a:rPr>
              <a:t>Deletion anomaly</a:t>
            </a:r>
          </a:p>
          <a:p>
            <a:pPr fontAlgn="base">
              <a:spcBef>
                <a:spcPct val="20000"/>
              </a:spcBef>
              <a:spcAft>
                <a:spcPct val="0"/>
              </a:spcAft>
              <a:buFontTx/>
              <a:buChar char="•"/>
            </a:pPr>
            <a:r>
              <a:rPr lang="en-US" sz="2800" dirty="0">
                <a:solidFill>
                  <a:srgbClr val="0070C0"/>
                </a:solidFill>
              </a:rPr>
              <a:t>Insertion anomaly</a:t>
            </a:r>
          </a:p>
          <a:p>
            <a:pPr fontAlgn="base">
              <a:spcBef>
                <a:spcPct val="20000"/>
              </a:spcBef>
              <a:spcAft>
                <a:spcPct val="0"/>
              </a:spcAft>
              <a:buFontTx/>
              <a:buChar char="•"/>
            </a:pPr>
            <a:r>
              <a:rPr lang="en-US" sz="2800" dirty="0">
                <a:solidFill>
                  <a:srgbClr val="0070C0"/>
                </a:solidFill>
              </a:rPr>
              <a:t>Update anomaly</a:t>
            </a:r>
          </a:p>
          <a:p>
            <a:pPr lvl="1" indent="-285750" fontAlgn="base">
              <a:spcBef>
                <a:spcPct val="20000"/>
              </a:spcBef>
              <a:spcAft>
                <a:spcPct val="0"/>
              </a:spcAft>
              <a:buFontTx/>
              <a:buChar char="–"/>
            </a:pPr>
            <a:r>
              <a:rPr lang="en-US" sz="2400" dirty="0">
                <a:solidFill>
                  <a:schemeClr val="tx1"/>
                </a:solidFill>
              </a:rPr>
              <a:t>Notice  that  the  EQUIPMENT_REPAIR  table duplicates data. For example, the AcquisitionCost of the same item of equipment appears several times. Any table that duplicates data is susceptible to update anomalies. A table that has such inconsistencies is said to have </a:t>
            </a:r>
            <a:r>
              <a:rPr lang="en-US" sz="2400" b="1" dirty="0">
                <a:solidFill>
                  <a:srgbClr val="0070C0"/>
                </a:solidFill>
              </a:rPr>
              <a:t>data integrity problems</a:t>
            </a:r>
            <a:r>
              <a:rPr lang="en-US" sz="2400" dirty="0">
                <a:solidFill>
                  <a:srgbClr val="0070C0"/>
                </a:solidFill>
              </a:rPr>
              <a:t>.</a:t>
            </a:r>
          </a:p>
          <a:p>
            <a:endParaRPr lang="en-US" dirty="0"/>
          </a:p>
        </p:txBody>
      </p:sp>
    </p:spTree>
    <p:extLst>
      <p:ext uri="{BB962C8B-B14F-4D97-AF65-F5344CB8AC3E}">
        <p14:creationId xmlns:p14="http://schemas.microsoft.com/office/powerpoint/2010/main" val="23662545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DEBB34-08A8-4D81-A99F-39F2640894EF}"/>
              </a:ext>
            </a:extLst>
          </p:cNvPr>
          <p:cNvSpPr>
            <a:spLocks noGrp="1"/>
          </p:cNvSpPr>
          <p:nvPr>
            <p:ph type="title"/>
          </p:nvPr>
        </p:nvSpPr>
        <p:spPr>
          <a:xfrm>
            <a:off x="838200" y="440834"/>
            <a:ext cx="10515600" cy="695461"/>
          </a:xfrm>
        </p:spPr>
        <p:txBody>
          <a:bodyPr>
            <a:normAutofit fontScale="90000"/>
          </a:bodyPr>
          <a:lstStyle/>
          <a:p>
            <a:r>
              <a:rPr lang="en-US" dirty="0"/>
              <a:t>Figure 3-12</a:t>
            </a:r>
            <a:br>
              <a:rPr lang="en-US" dirty="0"/>
            </a:br>
            <a:r>
              <a:rPr lang="en-US" dirty="0"/>
              <a:t>Summary of Normalization Theory</a:t>
            </a:r>
          </a:p>
        </p:txBody>
      </p:sp>
      <p:sp>
        <p:nvSpPr>
          <p:cNvPr id="3" name="Text Placeholder 2">
            <a:extLst>
              <a:ext uri="{FF2B5EF4-FFF2-40B4-BE49-F238E27FC236}">
                <a16:creationId xmlns:a16="http://schemas.microsoft.com/office/drawing/2014/main" xmlns="" id="{168337ED-1ADF-4D26-828C-DE869189CF6F}"/>
              </a:ext>
            </a:extLst>
          </p:cNvPr>
          <p:cNvSpPr>
            <a:spLocks noGrp="1"/>
          </p:cNvSpPr>
          <p:nvPr>
            <p:ph idx="1"/>
          </p:nvPr>
        </p:nvSpPr>
        <p:spPr>
          <a:xfrm>
            <a:off x="838200" y="1605037"/>
            <a:ext cx="10515600" cy="3762851"/>
          </a:xfrm>
        </p:spPr>
        <p:txBody>
          <a:bodyPr/>
          <a:lstStyle/>
          <a:p>
            <a:pPr fontAlgn="base">
              <a:lnSpc>
                <a:spcPct val="90000"/>
              </a:lnSpc>
              <a:spcBef>
                <a:spcPct val="20000"/>
              </a:spcBef>
              <a:spcAft>
                <a:spcPct val="0"/>
              </a:spcAft>
              <a:buFontTx/>
              <a:buChar char="•"/>
            </a:pPr>
            <a:r>
              <a:rPr lang="en-US" sz="2800" dirty="0"/>
              <a:t>Relations are categorized as a </a:t>
            </a:r>
            <a:r>
              <a:rPr lang="en-US" sz="2800" b="1" dirty="0">
                <a:solidFill>
                  <a:srgbClr val="0070C0"/>
                </a:solidFill>
              </a:rPr>
              <a:t>normal form</a:t>
            </a:r>
            <a:r>
              <a:rPr lang="en-US" sz="2800" dirty="0">
                <a:solidFill>
                  <a:srgbClr val="0070C0"/>
                </a:solidFill>
              </a:rPr>
              <a:t> </a:t>
            </a:r>
            <a:r>
              <a:rPr lang="en-US" sz="2800" dirty="0"/>
              <a:t>based on which modification anomalies or other problems they are subject to:</a:t>
            </a:r>
          </a:p>
          <a:p>
            <a:endParaRPr lang="en-US" dirty="0"/>
          </a:p>
        </p:txBody>
      </p:sp>
      <p:graphicFrame>
        <p:nvGraphicFramePr>
          <p:cNvPr id="4" name="Table 3">
            <a:extLst>
              <a:ext uri="{FF2B5EF4-FFF2-40B4-BE49-F238E27FC236}">
                <a16:creationId xmlns:a16="http://schemas.microsoft.com/office/drawing/2014/main" xmlns="" id="{CC1AA39D-FFD1-4A2C-AA71-AB916C9E5D8C}"/>
              </a:ext>
            </a:extLst>
          </p:cNvPr>
          <p:cNvGraphicFramePr>
            <a:graphicFrameLocks noGrp="1"/>
          </p:cNvGraphicFramePr>
          <p:nvPr>
            <p:extLst>
              <p:ext uri="{D42A27DB-BD31-4B8C-83A1-F6EECF244321}">
                <p14:modId xmlns:p14="http://schemas.microsoft.com/office/powerpoint/2010/main" val="2020329649"/>
              </p:ext>
            </p:extLst>
          </p:nvPr>
        </p:nvGraphicFramePr>
        <p:xfrm>
          <a:off x="1531495" y="2589591"/>
          <a:ext cx="9372600" cy="3247039"/>
        </p:xfrm>
        <a:graphic>
          <a:graphicData uri="http://schemas.openxmlformats.org/drawingml/2006/table">
            <a:tbl>
              <a:tblPr firstRow="1" bandRow="1">
                <a:tableStyleId>{40F9630F-82C1-40B7-BC3A-925EFCFF5E92}</a:tableStyleId>
              </a:tblPr>
              <a:tblGrid>
                <a:gridCol w="3124200">
                  <a:extLst>
                    <a:ext uri="{9D8B030D-6E8A-4147-A177-3AD203B41FA5}">
                      <a16:colId xmlns:a16="http://schemas.microsoft.com/office/drawing/2014/main" xmlns="" val="24441166"/>
                    </a:ext>
                  </a:extLst>
                </a:gridCol>
                <a:gridCol w="2483799">
                  <a:extLst>
                    <a:ext uri="{9D8B030D-6E8A-4147-A177-3AD203B41FA5}">
                      <a16:colId xmlns:a16="http://schemas.microsoft.com/office/drawing/2014/main" xmlns="" val="2840330604"/>
                    </a:ext>
                  </a:extLst>
                </a:gridCol>
                <a:gridCol w="3764601">
                  <a:extLst>
                    <a:ext uri="{9D8B030D-6E8A-4147-A177-3AD203B41FA5}">
                      <a16:colId xmlns:a16="http://schemas.microsoft.com/office/drawing/2014/main" xmlns="" val="2275006244"/>
                    </a:ext>
                  </a:extLst>
                </a:gridCol>
              </a:tblGrid>
              <a:tr h="577427">
                <a:tc>
                  <a:txBody>
                    <a:bodyPr/>
                    <a:lstStyle/>
                    <a:p>
                      <a:r>
                        <a:rPr lang="en-US" dirty="0"/>
                        <a:t>Sources of Anomaly</a:t>
                      </a:r>
                    </a:p>
                  </a:txBody>
                  <a:tcPr/>
                </a:tc>
                <a:tc>
                  <a:txBody>
                    <a:bodyPr/>
                    <a:lstStyle/>
                    <a:p>
                      <a:r>
                        <a:rPr lang="en-US" dirty="0"/>
                        <a:t>Normal Forms</a:t>
                      </a:r>
                    </a:p>
                  </a:txBody>
                  <a:tcPr/>
                </a:tc>
                <a:tc>
                  <a:txBody>
                    <a:bodyPr/>
                    <a:lstStyle/>
                    <a:p>
                      <a:r>
                        <a:rPr lang="en-US" dirty="0"/>
                        <a:t>Design Principles</a:t>
                      </a:r>
                    </a:p>
                  </a:txBody>
                  <a:tcPr/>
                </a:tc>
                <a:extLst>
                  <a:ext uri="{0D108BD9-81ED-4DB2-BD59-A6C34878D82A}">
                    <a16:rowId xmlns:a16="http://schemas.microsoft.com/office/drawing/2014/main" xmlns="" val="2249070245"/>
                  </a:ext>
                </a:extLst>
              </a:tr>
              <a:tr h="783086">
                <a:tc>
                  <a:txBody>
                    <a:bodyPr/>
                    <a:lstStyle/>
                    <a:p>
                      <a:r>
                        <a:rPr lang="en-US" dirty="0"/>
                        <a:t>Functional Dependencies</a:t>
                      </a:r>
                    </a:p>
                  </a:txBody>
                  <a:tcPr/>
                </a:tc>
                <a:tc>
                  <a:txBody>
                    <a:bodyPr/>
                    <a:lstStyle/>
                    <a:p>
                      <a:r>
                        <a:rPr lang="en-US" dirty="0"/>
                        <a:t>1NF, 2NF</a:t>
                      </a:r>
                    </a:p>
                    <a:p>
                      <a:r>
                        <a:rPr lang="en-US" dirty="0"/>
                        <a:t>3NF, BCNF</a:t>
                      </a:r>
                    </a:p>
                  </a:txBody>
                  <a:tcPr/>
                </a:tc>
                <a:tc>
                  <a:txBody>
                    <a:bodyPr/>
                    <a:lstStyle/>
                    <a:p>
                      <a:r>
                        <a:rPr lang="en-US" dirty="0"/>
                        <a:t>BCNF: Design tables so that every determinant is a candidate key</a:t>
                      </a:r>
                    </a:p>
                  </a:txBody>
                  <a:tcPr/>
                </a:tc>
                <a:extLst>
                  <a:ext uri="{0D108BD9-81ED-4DB2-BD59-A6C34878D82A}">
                    <a16:rowId xmlns:a16="http://schemas.microsoft.com/office/drawing/2014/main" xmlns="" val="3617449441"/>
                  </a:ext>
                </a:extLst>
              </a:tr>
              <a:tr h="783086">
                <a:tc>
                  <a:txBody>
                    <a:bodyPr/>
                    <a:lstStyle/>
                    <a:p>
                      <a:r>
                        <a:rPr lang="en-US" dirty="0"/>
                        <a:t>Multivalued dependencies</a:t>
                      </a:r>
                    </a:p>
                  </a:txBody>
                  <a:tcPr/>
                </a:tc>
                <a:tc>
                  <a:txBody>
                    <a:bodyPr/>
                    <a:lstStyle/>
                    <a:p>
                      <a:r>
                        <a:rPr lang="en-US" dirty="0"/>
                        <a:t>4NF</a:t>
                      </a:r>
                    </a:p>
                  </a:txBody>
                  <a:tcPr/>
                </a:tc>
                <a:tc>
                  <a:txBody>
                    <a:bodyPr/>
                    <a:lstStyle/>
                    <a:p>
                      <a:r>
                        <a:rPr lang="en-US" dirty="0"/>
                        <a:t>4NF: Move each multivalued dependency to a table of its </a:t>
                      </a:r>
                      <a:r>
                        <a:rPr lang="en-US" dirty="0" smtClean="0"/>
                        <a:t>own</a:t>
                      </a:r>
                      <a:endParaRPr lang="en-US" dirty="0"/>
                    </a:p>
                  </a:txBody>
                  <a:tcPr/>
                </a:tc>
                <a:extLst>
                  <a:ext uri="{0D108BD9-81ED-4DB2-BD59-A6C34878D82A}">
                    <a16:rowId xmlns:a16="http://schemas.microsoft.com/office/drawing/2014/main" xmlns="" val="233002758"/>
                  </a:ext>
                </a:extLst>
              </a:tr>
              <a:tr h="1103440">
                <a:tc>
                  <a:txBody>
                    <a:bodyPr/>
                    <a:lstStyle/>
                    <a:p>
                      <a:r>
                        <a:rPr lang="en-US" dirty="0"/>
                        <a:t>Data constraints and oddities</a:t>
                      </a:r>
                    </a:p>
                  </a:txBody>
                  <a:tcPr/>
                </a:tc>
                <a:tc>
                  <a:txBody>
                    <a:bodyPr/>
                    <a:lstStyle/>
                    <a:p>
                      <a:r>
                        <a:rPr lang="en-US" dirty="0"/>
                        <a:t>5NF, DK/NF</a:t>
                      </a:r>
                    </a:p>
                  </a:txBody>
                  <a:tcPr/>
                </a:tc>
                <a:tc>
                  <a:txBody>
                    <a:bodyPr/>
                    <a:lstStyle/>
                    <a:p>
                      <a:r>
                        <a:rPr lang="en-US" dirty="0"/>
                        <a:t>DK/NF: Make every constraint a logical consequence of candidate keys and </a:t>
                      </a:r>
                      <a:r>
                        <a:rPr lang="en-US" dirty="0" smtClean="0"/>
                        <a:t>domains</a:t>
                      </a:r>
                      <a:endParaRPr lang="en-US" dirty="0"/>
                    </a:p>
                  </a:txBody>
                  <a:tcPr/>
                </a:tc>
                <a:extLst>
                  <a:ext uri="{0D108BD9-81ED-4DB2-BD59-A6C34878D82A}">
                    <a16:rowId xmlns:a16="http://schemas.microsoft.com/office/drawing/2014/main" xmlns="" val="3641508155"/>
                  </a:ext>
                </a:extLst>
              </a:tr>
            </a:tbl>
          </a:graphicData>
        </a:graphic>
      </p:graphicFrame>
    </p:spTree>
    <p:extLst>
      <p:ext uri="{BB962C8B-B14F-4D97-AF65-F5344CB8AC3E}">
        <p14:creationId xmlns:p14="http://schemas.microsoft.com/office/powerpoint/2010/main" val="16562875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CC107C-0BA5-47B8-A822-98F980D67958}"/>
              </a:ext>
            </a:extLst>
          </p:cNvPr>
          <p:cNvSpPr>
            <a:spLocks noGrp="1"/>
          </p:cNvSpPr>
          <p:nvPr>
            <p:ph type="title"/>
          </p:nvPr>
        </p:nvSpPr>
        <p:spPr>
          <a:xfrm>
            <a:off x="2152650" y="345196"/>
            <a:ext cx="7886700" cy="674136"/>
          </a:xfrm>
        </p:spPr>
        <p:txBody>
          <a:bodyPr>
            <a:noAutofit/>
          </a:bodyPr>
          <a:lstStyle/>
          <a:p>
            <a:r>
              <a:rPr lang="en-US" sz="2500" dirty="0"/>
              <a:t>Figure 3-1</a:t>
            </a:r>
            <a:br>
              <a:rPr lang="en-US" sz="2500" dirty="0"/>
            </a:br>
            <a:r>
              <a:rPr lang="en-US" sz="2500" dirty="0"/>
              <a:t>How Many Tables?</a:t>
            </a:r>
          </a:p>
        </p:txBody>
      </p:sp>
      <p:pic>
        <p:nvPicPr>
          <p:cNvPr id="5" name="Picture 4">
            <a:extLst>
              <a:ext uri="{FF2B5EF4-FFF2-40B4-BE49-F238E27FC236}">
                <a16:creationId xmlns:a16="http://schemas.microsoft.com/office/drawing/2014/main" xmlns="" id="{E2A28C22-E90F-4686-9514-8725803AA626}"/>
              </a:ext>
            </a:extLst>
          </p:cNvPr>
          <p:cNvPicPr>
            <a:picLocks noChangeAspect="1"/>
          </p:cNvPicPr>
          <p:nvPr/>
        </p:nvPicPr>
        <p:blipFill>
          <a:blip r:embed="rId2"/>
          <a:stretch>
            <a:fillRect/>
          </a:stretch>
        </p:blipFill>
        <p:spPr>
          <a:xfrm>
            <a:off x="2152651" y="1019333"/>
            <a:ext cx="7886699" cy="4903939"/>
          </a:xfrm>
          <a:prstGeom prst="rect">
            <a:avLst/>
          </a:prstGeom>
        </p:spPr>
      </p:pic>
    </p:spTree>
    <p:extLst>
      <p:ext uri="{BB962C8B-B14F-4D97-AF65-F5344CB8AC3E}">
        <p14:creationId xmlns:p14="http://schemas.microsoft.com/office/powerpoint/2010/main" val="5139191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CCCCF0-BDA6-4E0F-A3C3-182BDC98EDC2}"/>
              </a:ext>
            </a:extLst>
          </p:cNvPr>
          <p:cNvSpPr>
            <a:spLocks noGrp="1"/>
          </p:cNvSpPr>
          <p:nvPr>
            <p:ph type="title"/>
          </p:nvPr>
        </p:nvSpPr>
        <p:spPr/>
        <p:txBody>
          <a:bodyPr/>
          <a:lstStyle/>
          <a:p>
            <a:r>
              <a:rPr lang="en-US" dirty="0"/>
              <a:t>First Normal Form (1NF)</a:t>
            </a:r>
          </a:p>
        </p:txBody>
      </p:sp>
      <p:sp>
        <p:nvSpPr>
          <p:cNvPr id="3" name="Text Placeholder 2">
            <a:extLst>
              <a:ext uri="{FF2B5EF4-FFF2-40B4-BE49-F238E27FC236}">
                <a16:creationId xmlns:a16="http://schemas.microsoft.com/office/drawing/2014/main" xmlns="" id="{E3B2AFF4-C7FA-4942-940B-47AFDB5BA3DD}"/>
              </a:ext>
            </a:extLst>
          </p:cNvPr>
          <p:cNvSpPr>
            <a:spLocks noGrp="1"/>
          </p:cNvSpPr>
          <p:nvPr>
            <p:ph idx="1"/>
          </p:nvPr>
        </p:nvSpPr>
        <p:spPr/>
        <p:txBody>
          <a:bodyPr>
            <a:normAutofit/>
          </a:bodyPr>
          <a:lstStyle/>
          <a:p>
            <a:r>
              <a:rPr lang="en-US" sz="2800" dirty="0"/>
              <a:t>Remember that question - To Key or Not to Key?</a:t>
            </a:r>
          </a:p>
          <a:p>
            <a:r>
              <a:rPr lang="en-US" sz="2800" dirty="0"/>
              <a:t>Codd’s set of conditions for a relation does not require a primary key, but one is clearly implied by the condition that all rows must be unique.  Thus, we will define 1NF as:</a:t>
            </a:r>
          </a:p>
          <a:p>
            <a:pPr lvl="1"/>
            <a:r>
              <a:rPr lang="en-US" sz="2400" dirty="0"/>
              <a:t>Meets the set of conditions for a relation</a:t>
            </a:r>
          </a:p>
          <a:p>
            <a:pPr lvl="1"/>
            <a:r>
              <a:rPr lang="en-US" sz="2400" dirty="0"/>
              <a:t>Has a defined primary key</a:t>
            </a:r>
          </a:p>
          <a:p>
            <a:r>
              <a:rPr lang="en-US" sz="2800" dirty="0"/>
              <a:t>A review of Figure 3-4 lists the characteristics of a relation.</a:t>
            </a:r>
          </a:p>
        </p:txBody>
      </p:sp>
    </p:spTree>
    <p:extLst>
      <p:ext uri="{BB962C8B-B14F-4D97-AF65-F5344CB8AC3E}">
        <p14:creationId xmlns:p14="http://schemas.microsoft.com/office/powerpoint/2010/main" val="16242679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06F77B-94D5-4833-92C8-F4953473309D}"/>
              </a:ext>
            </a:extLst>
          </p:cNvPr>
          <p:cNvSpPr>
            <a:spLocks noGrp="1"/>
          </p:cNvSpPr>
          <p:nvPr>
            <p:ph type="title"/>
          </p:nvPr>
        </p:nvSpPr>
        <p:spPr/>
        <p:txBody>
          <a:bodyPr/>
          <a:lstStyle/>
          <a:p>
            <a:r>
              <a:rPr lang="en-US" dirty="0"/>
              <a:t>Second Normal Form (2NF)</a:t>
            </a:r>
          </a:p>
        </p:txBody>
      </p:sp>
      <p:sp>
        <p:nvSpPr>
          <p:cNvPr id="3" name="Text Placeholder 2">
            <a:extLst>
              <a:ext uri="{FF2B5EF4-FFF2-40B4-BE49-F238E27FC236}">
                <a16:creationId xmlns:a16="http://schemas.microsoft.com/office/drawing/2014/main" xmlns="" id="{E0770401-5989-44FB-B69B-355249806A8B}"/>
              </a:ext>
            </a:extLst>
          </p:cNvPr>
          <p:cNvSpPr>
            <a:spLocks noGrp="1"/>
          </p:cNvSpPr>
          <p:nvPr>
            <p:ph idx="1"/>
          </p:nvPr>
        </p:nvSpPr>
        <p:spPr/>
        <p:txBody>
          <a:bodyPr>
            <a:normAutofit lnSpcReduction="10000"/>
          </a:bodyPr>
          <a:lstStyle/>
          <a:p>
            <a:r>
              <a:rPr lang="en-US" sz="2800" dirty="0">
                <a:cs typeface="Arial" panose="020B0604020202020204" pitchFamily="34" charset="0"/>
              </a:rPr>
              <a:t>A</a:t>
            </a:r>
            <a:r>
              <a:rPr lang="en-US" sz="2800" dirty="0"/>
              <a:t> relation is in 2NF if, and only if, it is in 1NF and all non-key attributes are determined by the entire primary key. This is </a:t>
            </a:r>
            <a:r>
              <a:rPr lang="en-US" sz="2800"/>
              <a:t>also </a:t>
            </a:r>
            <a:r>
              <a:rPr lang="en-US" sz="2800" smtClean="0"/>
              <a:t>known </a:t>
            </a:r>
            <a:r>
              <a:rPr lang="en-US" sz="2800" dirty="0"/>
              <a:t>as a Partial Dependency.</a:t>
            </a:r>
          </a:p>
          <a:p>
            <a:r>
              <a:rPr lang="en-US" sz="2800" dirty="0"/>
              <a:t>For example:</a:t>
            </a:r>
          </a:p>
          <a:p>
            <a:pPr lvl="1"/>
            <a:r>
              <a:rPr lang="en-US" sz="2400" dirty="0"/>
              <a:t>A relation  R(</a:t>
            </a:r>
            <a:r>
              <a:rPr lang="en-US" sz="2400" u="sng" dirty="0"/>
              <a:t>A</a:t>
            </a:r>
            <a:r>
              <a:rPr lang="en-US" sz="2400" dirty="0"/>
              <a:t>, </a:t>
            </a:r>
            <a:r>
              <a:rPr lang="en-US" sz="2400" u="sng" dirty="0"/>
              <a:t>B</a:t>
            </a:r>
            <a:r>
              <a:rPr lang="en-US" sz="2400" dirty="0"/>
              <a:t>, N, O, P) with the composite key (A,B) means that none of the non-key attributes N, O, or P can be determined by just A or just B.</a:t>
            </a:r>
          </a:p>
          <a:p>
            <a:pPr marL="101600" marR="43380" indent="0">
              <a:spcBef>
                <a:spcPts val="500"/>
              </a:spcBef>
              <a:buNone/>
            </a:pPr>
            <a:r>
              <a:rPr lang="en-US" b="1" dirty="0">
                <a:solidFill>
                  <a:srgbClr val="00ABBD"/>
                </a:solidFill>
                <a:latin typeface="Palatino Linotype" panose="02040502050505030304" pitchFamily="18" charset="0"/>
              </a:rPr>
              <a:t>		</a:t>
            </a:r>
            <a:r>
              <a:rPr lang="en-US" sz="2000" b="1" dirty="0">
                <a:solidFill>
                  <a:schemeClr val="tx2"/>
                </a:solidFill>
                <a:latin typeface="Palatino Linotype" panose="02040502050505030304" pitchFamily="18" charset="0"/>
              </a:rPr>
              <a:t>(StudentID, Activity) </a:t>
            </a:r>
            <a:r>
              <a:rPr lang="en-US" sz="2000" dirty="0">
                <a:solidFill>
                  <a:schemeClr val="tx2"/>
                </a:solidFill>
                <a:latin typeface="Arial" panose="020B0604020202020204" pitchFamily="34" charset="0"/>
                <a:sym typeface="Wingdings" panose="05000000000000000000" pitchFamily="2" charset="2"/>
              </a:rPr>
              <a:t></a:t>
            </a:r>
            <a:r>
              <a:rPr lang="en-US" sz="2000" dirty="0">
                <a:solidFill>
                  <a:schemeClr val="tx2"/>
                </a:solidFill>
                <a:latin typeface="Arial" panose="020B0604020202020204" pitchFamily="34" charset="0"/>
              </a:rPr>
              <a:t> </a:t>
            </a:r>
            <a:r>
              <a:rPr lang="en-US" sz="2000" b="1" dirty="0">
                <a:solidFill>
                  <a:schemeClr val="tx2"/>
                </a:solidFill>
                <a:latin typeface="Palatino Linotype" panose="02040502050505030304" pitchFamily="18" charset="0"/>
              </a:rPr>
              <a:t>ActivityFee</a:t>
            </a:r>
          </a:p>
          <a:p>
            <a:pPr marL="101600" marR="43380" indent="0">
              <a:buNone/>
            </a:pPr>
            <a:r>
              <a:rPr lang="en-US" sz="2000" b="1" dirty="0">
                <a:solidFill>
                  <a:schemeClr val="tx2"/>
                </a:solidFill>
                <a:latin typeface="Palatino Linotype" panose="02040502050505030304" pitchFamily="18" charset="0"/>
              </a:rPr>
              <a:t>		 Activity </a:t>
            </a:r>
            <a:r>
              <a:rPr lang="en-US" sz="2000" dirty="0" smtClean="0">
                <a:solidFill>
                  <a:schemeClr val="tx2"/>
                </a:solidFill>
                <a:latin typeface="Arial" panose="020B0604020202020204" pitchFamily="34" charset="0"/>
                <a:sym typeface="Wingdings" panose="05000000000000000000" pitchFamily="2" charset="2"/>
              </a:rPr>
              <a:t>x</a:t>
            </a:r>
            <a:r>
              <a:rPr lang="en-US" sz="2000" dirty="0" smtClean="0">
                <a:solidFill>
                  <a:schemeClr val="tx2"/>
                </a:solidFill>
                <a:latin typeface="Arial" panose="020B0604020202020204" pitchFamily="34" charset="0"/>
              </a:rPr>
              <a:t> </a:t>
            </a:r>
            <a:r>
              <a:rPr lang="en-US" sz="2000" b="1" dirty="0" err="1" smtClean="0">
                <a:solidFill>
                  <a:schemeClr val="tx2"/>
                </a:solidFill>
                <a:latin typeface="Palatino Linotype" panose="02040502050505030304" pitchFamily="18" charset="0"/>
              </a:rPr>
              <a:t>ActivityFee</a:t>
            </a:r>
            <a:r>
              <a:rPr lang="en-US" sz="2000" b="1" dirty="0" smtClean="0">
                <a:solidFill>
                  <a:schemeClr val="tx2"/>
                </a:solidFill>
                <a:latin typeface="Palatino Linotype" panose="02040502050505030304" pitchFamily="18" charset="0"/>
              </a:rPr>
              <a:t> </a:t>
            </a:r>
            <a:endParaRPr lang="en-US" sz="2000" b="1" dirty="0">
              <a:solidFill>
                <a:schemeClr val="tx2"/>
              </a:solidFill>
              <a:latin typeface="Palatino Linotype" panose="02040502050505030304" pitchFamily="18" charset="0"/>
            </a:endParaRPr>
          </a:p>
        </p:txBody>
      </p:sp>
    </p:spTree>
    <p:extLst>
      <p:ext uri="{BB962C8B-B14F-4D97-AF65-F5344CB8AC3E}">
        <p14:creationId xmlns:p14="http://schemas.microsoft.com/office/powerpoint/2010/main" val="22158523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06F77B-94D5-4833-92C8-F4953473309D}"/>
              </a:ext>
            </a:extLst>
          </p:cNvPr>
          <p:cNvSpPr>
            <a:spLocks noGrp="1"/>
          </p:cNvSpPr>
          <p:nvPr>
            <p:ph type="title"/>
          </p:nvPr>
        </p:nvSpPr>
        <p:spPr/>
        <p:txBody>
          <a:bodyPr/>
          <a:lstStyle/>
          <a:p>
            <a:r>
              <a:rPr lang="en-US" dirty="0"/>
              <a:t>Third Normal Form (3NF)</a:t>
            </a:r>
          </a:p>
        </p:txBody>
      </p:sp>
      <p:sp>
        <p:nvSpPr>
          <p:cNvPr id="3" name="Text Placeholder 2">
            <a:extLst>
              <a:ext uri="{FF2B5EF4-FFF2-40B4-BE49-F238E27FC236}">
                <a16:creationId xmlns:a16="http://schemas.microsoft.com/office/drawing/2014/main" xmlns="" id="{E0770401-5989-44FB-B69B-355249806A8B}"/>
              </a:ext>
            </a:extLst>
          </p:cNvPr>
          <p:cNvSpPr>
            <a:spLocks noGrp="1"/>
          </p:cNvSpPr>
          <p:nvPr>
            <p:ph idx="1"/>
          </p:nvPr>
        </p:nvSpPr>
        <p:spPr/>
        <p:txBody>
          <a:bodyPr>
            <a:normAutofit lnSpcReduction="10000"/>
          </a:bodyPr>
          <a:lstStyle/>
          <a:p>
            <a:r>
              <a:rPr lang="en-US" sz="2800" dirty="0">
                <a:cs typeface="Arial" panose="020B0604020202020204" pitchFamily="34" charset="0"/>
              </a:rPr>
              <a:t>A</a:t>
            </a:r>
            <a:r>
              <a:rPr lang="en-US" sz="2800" dirty="0"/>
              <a:t> relation is in 3NF if, and only if, it is in 2NF and there are no non-key attributes determined by another non-key attribute. This is also known as a Transitive Dependency.</a:t>
            </a:r>
          </a:p>
          <a:p>
            <a:r>
              <a:rPr lang="en-US" sz="2800" dirty="0"/>
              <a:t>For example:</a:t>
            </a:r>
          </a:p>
          <a:p>
            <a:pPr lvl="1"/>
            <a:r>
              <a:rPr lang="en-US" sz="2400" dirty="0"/>
              <a:t>A relation  R(</a:t>
            </a:r>
            <a:r>
              <a:rPr lang="en-US" sz="2400" u="sng" dirty="0"/>
              <a:t>A</a:t>
            </a:r>
            <a:r>
              <a:rPr lang="en-US" sz="2400" dirty="0"/>
              <a:t>, </a:t>
            </a:r>
            <a:r>
              <a:rPr lang="en-US" sz="2400" u="sng" dirty="0"/>
              <a:t>B</a:t>
            </a:r>
            <a:r>
              <a:rPr lang="en-US" sz="2400" dirty="0"/>
              <a:t>, N, O, P) with the composite key (A,B) means that none of the non-key attributes N, O, or P can be determined by N, O, or P.</a:t>
            </a:r>
          </a:p>
          <a:p>
            <a:pPr marL="101600" indent="0">
              <a:spcBef>
                <a:spcPts val="500"/>
              </a:spcBef>
              <a:buNone/>
            </a:pPr>
            <a:r>
              <a:rPr lang="en-US" b="1" dirty="0">
                <a:solidFill>
                  <a:srgbClr val="00ABBD"/>
                </a:solidFill>
                <a:latin typeface="Palatino Linotype" panose="02040502050505030304" pitchFamily="18" charset="0"/>
              </a:rPr>
              <a:t>		</a:t>
            </a:r>
            <a:r>
              <a:rPr lang="en-US" sz="1800" b="1" dirty="0">
                <a:solidFill>
                  <a:schemeClr val="tx2"/>
                </a:solidFill>
                <a:latin typeface="Palatino Linotype" panose="02040502050505030304" pitchFamily="18" charset="0"/>
              </a:rPr>
              <a:t>STUDENT_HOUSING (</a:t>
            </a:r>
            <a:r>
              <a:rPr lang="en-US" sz="1800" b="1" u="sng" dirty="0">
                <a:solidFill>
                  <a:schemeClr val="tx2"/>
                </a:solidFill>
                <a:latin typeface="Palatino Linotype" panose="02040502050505030304" pitchFamily="18" charset="0"/>
              </a:rPr>
              <a:t>StudentID</a:t>
            </a:r>
            <a:r>
              <a:rPr lang="en-US" sz="1800" b="1" dirty="0">
                <a:solidFill>
                  <a:schemeClr val="tx2"/>
                </a:solidFill>
                <a:latin typeface="Palatino Linotype" panose="02040502050505030304" pitchFamily="18" charset="0"/>
              </a:rPr>
              <a:t>, Building, BuildingFee)</a:t>
            </a:r>
          </a:p>
          <a:p>
            <a:pPr marL="101600" indent="0">
              <a:buNone/>
            </a:pPr>
            <a:r>
              <a:rPr lang="en-US" sz="1800" b="1" dirty="0">
                <a:solidFill>
                  <a:schemeClr val="tx2"/>
                </a:solidFill>
                <a:latin typeface="Palatino Linotype" panose="02040502050505030304" pitchFamily="18" charset="0"/>
              </a:rPr>
              <a:t>		 Building </a:t>
            </a:r>
            <a:r>
              <a:rPr lang="en-US" sz="1800" dirty="0" smtClean="0">
                <a:solidFill>
                  <a:schemeClr val="tx2"/>
                </a:solidFill>
                <a:latin typeface="Arial" panose="020B0604020202020204" pitchFamily="34" charset="0"/>
                <a:sym typeface="Wingdings" panose="05000000000000000000" pitchFamily="2" charset="2"/>
              </a:rPr>
              <a:t>x</a:t>
            </a:r>
            <a:r>
              <a:rPr lang="en-US" sz="1800" dirty="0" smtClean="0">
                <a:solidFill>
                  <a:schemeClr val="tx2"/>
                </a:solidFill>
                <a:latin typeface="Arial" panose="020B0604020202020204" pitchFamily="34" charset="0"/>
              </a:rPr>
              <a:t> </a:t>
            </a:r>
            <a:r>
              <a:rPr lang="en-US" sz="1800" b="1" dirty="0">
                <a:solidFill>
                  <a:schemeClr val="tx2"/>
                </a:solidFill>
                <a:latin typeface="Palatino Linotype" panose="02040502050505030304" pitchFamily="18" charset="0"/>
              </a:rPr>
              <a:t>BuildingFee</a:t>
            </a:r>
          </a:p>
          <a:p>
            <a:pPr marL="101600" marR="43380" indent="0">
              <a:buNone/>
            </a:pPr>
            <a:endParaRPr lang="en-US" b="1" dirty="0">
              <a:solidFill>
                <a:srgbClr val="00ABBD"/>
              </a:solidFill>
              <a:latin typeface="Palatino Linotype" panose="02040502050505030304" pitchFamily="18" charset="0"/>
            </a:endParaRPr>
          </a:p>
        </p:txBody>
      </p:sp>
    </p:spTree>
    <p:extLst>
      <p:ext uri="{BB962C8B-B14F-4D97-AF65-F5344CB8AC3E}">
        <p14:creationId xmlns:p14="http://schemas.microsoft.com/office/powerpoint/2010/main" val="32789605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06F77B-94D5-4833-92C8-F4953473309D}"/>
              </a:ext>
            </a:extLst>
          </p:cNvPr>
          <p:cNvSpPr>
            <a:spLocks noGrp="1"/>
          </p:cNvSpPr>
          <p:nvPr>
            <p:ph type="title"/>
          </p:nvPr>
        </p:nvSpPr>
        <p:spPr/>
        <p:txBody>
          <a:bodyPr/>
          <a:lstStyle/>
          <a:p>
            <a:r>
              <a:rPr lang="en-US" dirty="0"/>
              <a:t>Boyce-Codd Normal Form (BCNF)</a:t>
            </a:r>
          </a:p>
        </p:txBody>
      </p:sp>
      <p:sp>
        <p:nvSpPr>
          <p:cNvPr id="3" name="Text Placeholder 2">
            <a:extLst>
              <a:ext uri="{FF2B5EF4-FFF2-40B4-BE49-F238E27FC236}">
                <a16:creationId xmlns:a16="http://schemas.microsoft.com/office/drawing/2014/main" xmlns="" id="{E0770401-5989-44FB-B69B-355249806A8B}"/>
              </a:ext>
            </a:extLst>
          </p:cNvPr>
          <p:cNvSpPr>
            <a:spLocks noGrp="1"/>
          </p:cNvSpPr>
          <p:nvPr>
            <p:ph idx="1"/>
          </p:nvPr>
        </p:nvSpPr>
        <p:spPr/>
        <p:txBody>
          <a:bodyPr/>
          <a:lstStyle/>
          <a:p>
            <a:r>
              <a:rPr lang="en-US" sz="2800" dirty="0">
                <a:cs typeface="Arial" panose="020B0604020202020204" pitchFamily="34" charset="0"/>
              </a:rPr>
              <a:t>A</a:t>
            </a:r>
            <a:r>
              <a:rPr lang="en-US" sz="2800" dirty="0"/>
              <a:t> relation is in BCNF if, and only if, it is in 3NF and every determinant is a candidate key. </a:t>
            </a:r>
          </a:p>
        </p:txBody>
      </p:sp>
    </p:spTree>
    <p:extLst>
      <p:ext uri="{BB962C8B-B14F-4D97-AF65-F5344CB8AC3E}">
        <p14:creationId xmlns:p14="http://schemas.microsoft.com/office/powerpoint/2010/main" val="24382863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3607FE-F9DA-4C36-A777-28240AC49448}"/>
              </a:ext>
            </a:extLst>
          </p:cNvPr>
          <p:cNvSpPr>
            <a:spLocks noGrp="1"/>
          </p:cNvSpPr>
          <p:nvPr>
            <p:ph type="title"/>
          </p:nvPr>
        </p:nvSpPr>
        <p:spPr>
          <a:xfrm>
            <a:off x="838200" y="485806"/>
            <a:ext cx="10515600" cy="605520"/>
          </a:xfrm>
        </p:spPr>
        <p:txBody>
          <a:bodyPr>
            <a:normAutofit fontScale="90000"/>
          </a:bodyPr>
          <a:lstStyle/>
          <a:p>
            <a:r>
              <a:rPr lang="en-US" dirty="0"/>
              <a:t>Figure 3-19  Eliminating Anomalies from Functional Dependencies with BCNF</a:t>
            </a:r>
          </a:p>
        </p:txBody>
      </p:sp>
      <p:sp>
        <p:nvSpPr>
          <p:cNvPr id="3" name="Text Placeholder 2">
            <a:extLst>
              <a:ext uri="{FF2B5EF4-FFF2-40B4-BE49-F238E27FC236}">
                <a16:creationId xmlns:a16="http://schemas.microsoft.com/office/drawing/2014/main" xmlns="" id="{A0FAD2E4-99C1-4A7B-AB10-8DFE10D44341}"/>
              </a:ext>
            </a:extLst>
          </p:cNvPr>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pPr marL="101600" indent="0">
              <a:spcBef>
                <a:spcPts val="0"/>
              </a:spcBef>
              <a:buNone/>
            </a:pPr>
            <a:endParaRPr lang="en-US" sz="1200" b="1" dirty="0"/>
          </a:p>
          <a:p>
            <a:pPr marL="101600" indent="0" algn="ctr">
              <a:spcBef>
                <a:spcPts val="0"/>
              </a:spcBef>
              <a:buNone/>
            </a:pPr>
            <a:r>
              <a:rPr lang="en-US" b="1" dirty="0"/>
              <a:t>Note</a:t>
            </a:r>
            <a:r>
              <a:rPr lang="en-US" dirty="0"/>
              <a:t>:  In step 3, if there is more than one such functional dependency, start with the one with the most columns.</a:t>
            </a:r>
          </a:p>
        </p:txBody>
      </p:sp>
      <p:graphicFrame>
        <p:nvGraphicFramePr>
          <p:cNvPr id="4" name="Table 3">
            <a:extLst>
              <a:ext uri="{FF2B5EF4-FFF2-40B4-BE49-F238E27FC236}">
                <a16:creationId xmlns:a16="http://schemas.microsoft.com/office/drawing/2014/main" xmlns="" id="{F58BA35A-D926-4772-927F-FABD1D4784C6}"/>
              </a:ext>
            </a:extLst>
          </p:cNvPr>
          <p:cNvGraphicFramePr>
            <a:graphicFrameLocks noGrp="1"/>
          </p:cNvGraphicFramePr>
          <p:nvPr>
            <p:extLst>
              <p:ext uri="{D42A27DB-BD31-4B8C-83A1-F6EECF244321}">
                <p14:modId xmlns:p14="http://schemas.microsoft.com/office/powerpoint/2010/main" val="1526170351"/>
              </p:ext>
            </p:extLst>
          </p:nvPr>
        </p:nvGraphicFramePr>
        <p:xfrm>
          <a:off x="1214203" y="1496589"/>
          <a:ext cx="10139597" cy="3345233"/>
        </p:xfrm>
        <a:graphic>
          <a:graphicData uri="http://schemas.openxmlformats.org/drawingml/2006/table">
            <a:tbl>
              <a:tblPr firstRow="1" bandRow="1">
                <a:tableStyleId>{40F9630F-82C1-40B7-BC3A-925EFCFF5E92}</a:tableStyleId>
              </a:tblPr>
              <a:tblGrid>
                <a:gridCol w="10139597">
                  <a:extLst>
                    <a:ext uri="{9D8B030D-6E8A-4147-A177-3AD203B41FA5}">
                      <a16:colId xmlns:a16="http://schemas.microsoft.com/office/drawing/2014/main" xmlns="" val="3199228304"/>
                    </a:ext>
                  </a:extLst>
                </a:gridCol>
              </a:tblGrid>
              <a:tr h="448077">
                <a:tc>
                  <a:txBody>
                    <a:bodyPr/>
                    <a:lstStyle/>
                    <a:p>
                      <a:pPr algn="ctr"/>
                      <a:r>
                        <a:rPr lang="en-US" sz="1600" dirty="0"/>
                        <a:t>Process for Putting a Relation into BCNF</a:t>
                      </a:r>
                    </a:p>
                  </a:txBody>
                  <a:tcPr/>
                </a:tc>
                <a:extLst>
                  <a:ext uri="{0D108BD9-81ED-4DB2-BD59-A6C34878D82A}">
                    <a16:rowId xmlns:a16="http://schemas.microsoft.com/office/drawing/2014/main" xmlns="" val="681970365"/>
                  </a:ext>
                </a:extLst>
              </a:tr>
              <a:tr h="448077">
                <a:tc>
                  <a:txBody>
                    <a:bodyPr/>
                    <a:lstStyle/>
                    <a:p>
                      <a:pPr marL="0" indent="0">
                        <a:buFont typeface="+mj-lt"/>
                        <a:buNone/>
                      </a:pPr>
                      <a:r>
                        <a:rPr lang="en-US" sz="1600" dirty="0"/>
                        <a:t>1.  Identify every functional </a:t>
                      </a:r>
                      <a:r>
                        <a:rPr lang="en-US" sz="1600" dirty="0" smtClean="0"/>
                        <a:t>dependency.</a:t>
                      </a:r>
                      <a:endParaRPr lang="en-US" sz="1600" dirty="0"/>
                    </a:p>
                  </a:txBody>
                  <a:tcPr/>
                </a:tc>
                <a:extLst>
                  <a:ext uri="{0D108BD9-81ED-4DB2-BD59-A6C34878D82A}">
                    <a16:rowId xmlns:a16="http://schemas.microsoft.com/office/drawing/2014/main" xmlns="" val="1749793860"/>
                  </a:ext>
                </a:extLst>
              </a:tr>
              <a:tr h="448077">
                <a:tc>
                  <a:txBody>
                    <a:bodyPr/>
                    <a:lstStyle/>
                    <a:p>
                      <a:pPr marL="0" indent="0">
                        <a:buFont typeface="+mj-lt"/>
                        <a:buNone/>
                      </a:pPr>
                      <a:r>
                        <a:rPr lang="en-US" sz="1600" dirty="0"/>
                        <a:t>2.  Identify every candidate </a:t>
                      </a:r>
                      <a:r>
                        <a:rPr lang="en-US" sz="1600" dirty="0" smtClean="0"/>
                        <a:t>key.</a:t>
                      </a:r>
                      <a:endParaRPr lang="en-US" sz="1600" dirty="0"/>
                    </a:p>
                  </a:txBody>
                  <a:tcPr/>
                </a:tc>
                <a:extLst>
                  <a:ext uri="{0D108BD9-81ED-4DB2-BD59-A6C34878D82A}">
                    <a16:rowId xmlns:a16="http://schemas.microsoft.com/office/drawing/2014/main" xmlns="" val="2384194171"/>
                  </a:ext>
                </a:extLst>
              </a:tr>
              <a:tr h="448077">
                <a:tc>
                  <a:txBody>
                    <a:bodyPr/>
                    <a:lstStyle/>
                    <a:p>
                      <a:pPr marL="0" indent="0">
                        <a:buNone/>
                      </a:pPr>
                      <a:r>
                        <a:rPr lang="en-US" sz="1600" dirty="0"/>
                        <a:t>3.  If there is a functional dependency that has a determinate that is not a candidate key:</a:t>
                      </a:r>
                    </a:p>
                  </a:txBody>
                  <a:tcPr/>
                </a:tc>
                <a:extLst>
                  <a:ext uri="{0D108BD9-81ED-4DB2-BD59-A6C34878D82A}">
                    <a16:rowId xmlns:a16="http://schemas.microsoft.com/office/drawing/2014/main" xmlns="" val="35793935"/>
                  </a:ext>
                </a:extLst>
              </a:tr>
              <a:tr h="1104848">
                <a:tc>
                  <a:txBody>
                    <a:bodyPr/>
                    <a:lstStyle/>
                    <a:p>
                      <a:r>
                        <a:rPr lang="en-US" sz="1600" dirty="0"/>
                        <a:t>       A. Move the column of that functional dependency into a new relation.</a:t>
                      </a:r>
                    </a:p>
                    <a:p>
                      <a:pPr marL="182880"/>
                      <a:r>
                        <a:rPr lang="en-US" sz="1600" dirty="0"/>
                        <a:t>   B. Make the determinant of that functional dependency the primary key of the new relation.</a:t>
                      </a:r>
                    </a:p>
                    <a:p>
                      <a:pPr marL="182880"/>
                      <a:r>
                        <a:rPr lang="en-US" sz="1600" dirty="0"/>
                        <a:t>   C. Leave a copy of the determinant as a foreign key in the original relation.</a:t>
                      </a:r>
                    </a:p>
                    <a:p>
                      <a:pPr marL="182880"/>
                      <a:r>
                        <a:rPr lang="en-US" sz="1600" dirty="0"/>
                        <a:t>   D. Create a referential integrity constraint between the original relation and the new relation.</a:t>
                      </a:r>
                    </a:p>
                  </a:txBody>
                  <a:tcPr/>
                </a:tc>
                <a:extLst>
                  <a:ext uri="{0D108BD9-81ED-4DB2-BD59-A6C34878D82A}">
                    <a16:rowId xmlns:a16="http://schemas.microsoft.com/office/drawing/2014/main" xmlns="" val="1725392360"/>
                  </a:ext>
                </a:extLst>
              </a:tr>
              <a:tr h="448077">
                <a:tc>
                  <a:txBody>
                    <a:bodyPr/>
                    <a:lstStyle/>
                    <a:p>
                      <a:r>
                        <a:rPr lang="en-US" sz="1600" dirty="0"/>
                        <a:t>4.  Repeat step 3 until every determinant of every relation is a candidate key.</a:t>
                      </a:r>
                    </a:p>
                  </a:txBody>
                  <a:tcPr/>
                </a:tc>
                <a:extLst>
                  <a:ext uri="{0D108BD9-81ED-4DB2-BD59-A6C34878D82A}">
                    <a16:rowId xmlns:a16="http://schemas.microsoft.com/office/drawing/2014/main" xmlns="" val="3637605929"/>
                  </a:ext>
                </a:extLst>
              </a:tr>
            </a:tbl>
          </a:graphicData>
        </a:graphic>
      </p:graphicFrame>
    </p:spTree>
    <p:extLst>
      <p:ext uri="{BB962C8B-B14F-4D97-AF65-F5344CB8AC3E}">
        <p14:creationId xmlns:p14="http://schemas.microsoft.com/office/powerpoint/2010/main" val="929076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FE0CC3-CB74-43CE-B51B-53064F1A2460}"/>
              </a:ext>
            </a:extLst>
          </p:cNvPr>
          <p:cNvSpPr>
            <a:spLocks noGrp="1"/>
          </p:cNvSpPr>
          <p:nvPr>
            <p:ph type="title"/>
          </p:nvPr>
        </p:nvSpPr>
        <p:spPr>
          <a:xfrm>
            <a:off x="838200" y="473970"/>
            <a:ext cx="10515600" cy="629189"/>
          </a:xfrm>
        </p:spPr>
        <p:txBody>
          <a:bodyPr>
            <a:normAutofit fontScale="90000"/>
          </a:bodyPr>
          <a:lstStyle/>
          <a:p>
            <a:r>
              <a:rPr lang="en-US" dirty="0"/>
              <a:t>Figure 3-20  Putting the SKU_DATA Table into BCNF (Step-by-Step) - 1NF</a:t>
            </a:r>
          </a:p>
        </p:txBody>
      </p:sp>
      <p:sp>
        <p:nvSpPr>
          <p:cNvPr id="3" name="Text Placeholder 2">
            <a:extLst>
              <a:ext uri="{FF2B5EF4-FFF2-40B4-BE49-F238E27FC236}">
                <a16:creationId xmlns:a16="http://schemas.microsoft.com/office/drawing/2014/main" xmlns="" id="{E8288D4B-EE7C-4C1A-8C6A-819CCFF29318}"/>
              </a:ext>
            </a:extLst>
          </p:cNvPr>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fontAlgn="base">
              <a:spcBef>
                <a:spcPct val="0"/>
              </a:spcBef>
              <a:spcAft>
                <a:spcPct val="0"/>
              </a:spcAft>
              <a:buNone/>
            </a:pPr>
            <a:r>
              <a:rPr lang="en-US" sz="1800" b="1" dirty="0">
                <a:solidFill>
                  <a:schemeClr val="tx2"/>
                </a:solidFill>
                <a:latin typeface="Arial" panose="020B0604020202020204" pitchFamily="34" charset="0"/>
              </a:rPr>
              <a:t>  SKU_DATA (</a:t>
            </a:r>
            <a:r>
              <a:rPr lang="en-US" sz="1800" b="1" u="sng" dirty="0">
                <a:solidFill>
                  <a:schemeClr val="tx2"/>
                </a:solidFill>
                <a:latin typeface="Arial" panose="020B0604020202020204" pitchFamily="34" charset="0"/>
              </a:rPr>
              <a:t>SKU</a:t>
            </a:r>
            <a:r>
              <a:rPr lang="en-US" sz="1800" b="1" dirty="0">
                <a:solidFill>
                  <a:schemeClr val="tx2"/>
                </a:solidFill>
                <a:latin typeface="Arial" panose="020B0604020202020204" pitchFamily="34" charset="0"/>
              </a:rPr>
              <a:t>, SKU_Description, Department, Buyer)</a:t>
            </a:r>
          </a:p>
          <a:p>
            <a:pPr marL="101600" indent="0">
              <a:buNone/>
            </a:pPr>
            <a:r>
              <a:rPr lang="en-US" sz="2000" dirty="0"/>
              <a:t>1NF – Checking against 1NF, this relation is in 1NF.</a:t>
            </a:r>
          </a:p>
        </p:txBody>
      </p:sp>
      <p:pic>
        <p:nvPicPr>
          <p:cNvPr id="7" name="Picture 6">
            <a:extLst>
              <a:ext uri="{FF2B5EF4-FFF2-40B4-BE49-F238E27FC236}">
                <a16:creationId xmlns:a16="http://schemas.microsoft.com/office/drawing/2014/main" xmlns="" id="{5EE80E90-5A16-4831-8B62-8F4B9AD30D18}"/>
              </a:ext>
            </a:extLst>
          </p:cNvPr>
          <p:cNvPicPr>
            <a:picLocks noChangeAspect="1"/>
          </p:cNvPicPr>
          <p:nvPr/>
        </p:nvPicPr>
        <p:blipFill>
          <a:blip r:embed="rId3"/>
          <a:stretch>
            <a:fillRect/>
          </a:stretch>
        </p:blipFill>
        <p:spPr>
          <a:xfrm>
            <a:off x="838200" y="1417754"/>
            <a:ext cx="10515600" cy="3171298"/>
          </a:xfrm>
          <a:prstGeom prst="rect">
            <a:avLst/>
          </a:prstGeom>
        </p:spPr>
      </p:pic>
    </p:spTree>
    <p:extLst>
      <p:ext uri="{BB962C8B-B14F-4D97-AF65-F5344CB8AC3E}">
        <p14:creationId xmlns:p14="http://schemas.microsoft.com/office/powerpoint/2010/main" val="16454050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9D914D-942F-450D-855D-F909E3410170}"/>
              </a:ext>
            </a:extLst>
          </p:cNvPr>
          <p:cNvSpPr>
            <a:spLocks noGrp="1"/>
          </p:cNvSpPr>
          <p:nvPr>
            <p:ph type="title"/>
          </p:nvPr>
        </p:nvSpPr>
        <p:spPr/>
        <p:txBody>
          <a:bodyPr/>
          <a:lstStyle/>
          <a:p>
            <a:r>
              <a:rPr lang="en-US" dirty="0"/>
              <a:t>Putting the SKU_DATA Table into BCNF (Step-by-Step) - 2NF</a:t>
            </a:r>
          </a:p>
        </p:txBody>
      </p:sp>
      <p:sp>
        <p:nvSpPr>
          <p:cNvPr id="3" name="Text Placeholder 2">
            <a:extLst>
              <a:ext uri="{FF2B5EF4-FFF2-40B4-BE49-F238E27FC236}">
                <a16:creationId xmlns:a16="http://schemas.microsoft.com/office/drawing/2014/main" xmlns="" id="{8D0D0F3B-7820-477A-A651-9D3FEBE3E19B}"/>
              </a:ext>
            </a:extLst>
          </p:cNvPr>
          <p:cNvSpPr>
            <a:spLocks noGrp="1"/>
          </p:cNvSpPr>
          <p:nvPr>
            <p:ph idx="1"/>
          </p:nvPr>
        </p:nvSpPr>
        <p:spPr/>
        <p:txBody>
          <a:bodyPr/>
          <a:lstStyle/>
          <a:p>
            <a:pPr marL="0" indent="0" fontAlgn="base">
              <a:spcBef>
                <a:spcPct val="0"/>
              </a:spcBef>
              <a:spcAft>
                <a:spcPct val="0"/>
              </a:spcAft>
              <a:buNone/>
            </a:pPr>
            <a:r>
              <a:rPr lang="en-US" sz="1800" b="1" dirty="0">
                <a:solidFill>
                  <a:schemeClr val="tx2"/>
                </a:solidFill>
                <a:latin typeface="Arial" panose="020B0604020202020204" pitchFamily="34" charset="0"/>
              </a:rPr>
              <a:t>SKU_DATA (</a:t>
            </a:r>
            <a:r>
              <a:rPr lang="en-US" sz="1800" b="1" u="sng" dirty="0">
                <a:solidFill>
                  <a:schemeClr val="tx2"/>
                </a:solidFill>
                <a:latin typeface="Arial" panose="020B0604020202020204" pitchFamily="34" charset="0"/>
              </a:rPr>
              <a:t>SKU</a:t>
            </a:r>
            <a:r>
              <a:rPr lang="en-US" sz="1800" b="1" dirty="0">
                <a:solidFill>
                  <a:schemeClr val="tx2"/>
                </a:solidFill>
                <a:latin typeface="Arial" panose="020B0604020202020204" pitchFamily="34" charset="0"/>
              </a:rPr>
              <a:t>, SKU_Description, Department, Buyer)</a:t>
            </a:r>
          </a:p>
          <a:p>
            <a:pPr marL="0" indent="0" fontAlgn="base">
              <a:spcBef>
                <a:spcPct val="0"/>
              </a:spcBef>
              <a:spcAft>
                <a:spcPct val="0"/>
              </a:spcAft>
              <a:buNone/>
            </a:pPr>
            <a:endParaRPr lang="en-US" sz="1800" dirty="0">
              <a:solidFill>
                <a:schemeClr val="tx2"/>
              </a:solidFill>
              <a:latin typeface="Arial" panose="020B0604020202020204" pitchFamily="34" charset="0"/>
            </a:endParaRP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  (SKU_Description,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SKU_Description  (SKU,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Buyer  Department</a:t>
            </a:r>
            <a:endParaRPr lang="en-US" sz="1800" b="1" dirty="0">
              <a:solidFill>
                <a:schemeClr val="tx2"/>
              </a:solidFill>
              <a:latin typeface="Arial" panose="020B0604020202020204" pitchFamily="34" charset="0"/>
            </a:endParaRPr>
          </a:p>
          <a:p>
            <a:r>
              <a:rPr lang="en-US" sz="2000" dirty="0"/>
              <a:t>SKU and SKU_Description are candidate keys.</a:t>
            </a:r>
          </a:p>
          <a:p>
            <a:r>
              <a:rPr lang="en-US" sz="2000" dirty="0"/>
              <a:t>A relation is in 2NF if, and only if, it is in 1NF and all non-key attributes are determined by the primary key.</a:t>
            </a:r>
          </a:p>
          <a:p>
            <a:r>
              <a:rPr lang="en-US" sz="2000" dirty="0"/>
              <a:t>Since SKU is a single column primary key, all non-key attributes are determined by SKU, and the relation is in 2NF.</a:t>
            </a:r>
          </a:p>
          <a:p>
            <a:endParaRPr lang="en-US" dirty="0"/>
          </a:p>
        </p:txBody>
      </p:sp>
    </p:spTree>
    <p:extLst>
      <p:ext uri="{BB962C8B-B14F-4D97-AF65-F5344CB8AC3E}">
        <p14:creationId xmlns:p14="http://schemas.microsoft.com/office/powerpoint/2010/main" val="14952503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B3001A-B0FA-4038-AED3-C036B5DA458A}"/>
              </a:ext>
            </a:extLst>
          </p:cNvPr>
          <p:cNvSpPr>
            <a:spLocks noGrp="1"/>
          </p:cNvSpPr>
          <p:nvPr>
            <p:ph type="title"/>
          </p:nvPr>
        </p:nvSpPr>
        <p:spPr/>
        <p:txBody>
          <a:bodyPr/>
          <a:lstStyle/>
          <a:p>
            <a:r>
              <a:rPr lang="en-US" dirty="0"/>
              <a:t>Putting the SKU_DATA Table into BCNF (Step-by-Step) - 3NF (1 of 2)</a:t>
            </a:r>
          </a:p>
        </p:txBody>
      </p:sp>
      <p:sp>
        <p:nvSpPr>
          <p:cNvPr id="3" name="Text Placeholder 2">
            <a:extLst>
              <a:ext uri="{FF2B5EF4-FFF2-40B4-BE49-F238E27FC236}">
                <a16:creationId xmlns:a16="http://schemas.microsoft.com/office/drawing/2014/main" xmlns="" id="{E91FD10F-1CE6-4D88-8E77-AE6381EE5016}"/>
              </a:ext>
            </a:extLst>
          </p:cNvPr>
          <p:cNvSpPr>
            <a:spLocks noGrp="1"/>
          </p:cNvSpPr>
          <p:nvPr>
            <p:ph idx="1"/>
          </p:nvPr>
        </p:nvSpPr>
        <p:spPr/>
        <p:txBody>
          <a:bodyPr>
            <a:normAutofit lnSpcReduction="10000"/>
          </a:bodyPr>
          <a:lstStyle/>
          <a:p>
            <a:pPr marL="0" indent="0" fontAlgn="base">
              <a:spcBef>
                <a:spcPct val="0"/>
              </a:spcBef>
              <a:spcAft>
                <a:spcPct val="0"/>
              </a:spcAft>
              <a:buNone/>
            </a:pPr>
            <a:r>
              <a:rPr lang="en-US" sz="1800" b="1" dirty="0">
                <a:solidFill>
                  <a:schemeClr val="tx2"/>
                </a:solidFill>
                <a:latin typeface="Arial" panose="020B0604020202020204" pitchFamily="34" charset="0"/>
              </a:rPr>
              <a:t>SKU_DATA (</a:t>
            </a:r>
            <a:r>
              <a:rPr lang="en-US" sz="1800" b="1" u="sng" dirty="0">
                <a:solidFill>
                  <a:schemeClr val="tx2"/>
                </a:solidFill>
                <a:latin typeface="Arial" panose="020B0604020202020204" pitchFamily="34" charset="0"/>
              </a:rPr>
              <a:t>SKU</a:t>
            </a:r>
            <a:r>
              <a:rPr lang="en-US" sz="1800" b="1" dirty="0">
                <a:solidFill>
                  <a:schemeClr val="tx2"/>
                </a:solidFill>
                <a:latin typeface="Arial" panose="020B0604020202020204" pitchFamily="34" charset="0"/>
              </a:rPr>
              <a:t>, SKU_Description, Department, Buyer)</a:t>
            </a:r>
          </a:p>
          <a:p>
            <a:pPr marL="0" indent="0" fontAlgn="base">
              <a:spcBef>
                <a:spcPct val="0"/>
              </a:spcBef>
              <a:spcAft>
                <a:spcPct val="0"/>
              </a:spcAft>
              <a:buNone/>
            </a:pPr>
            <a:endParaRPr lang="en-US" sz="1800" dirty="0">
              <a:solidFill>
                <a:schemeClr val="tx2"/>
              </a:solidFill>
              <a:latin typeface="Arial" panose="020B0604020202020204" pitchFamily="34" charset="0"/>
            </a:endParaRP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  (SKU_Description,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SKU_Description  (SKU,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Buyer  Department</a:t>
            </a:r>
            <a:endParaRPr lang="en-US" sz="1800" b="1" dirty="0">
              <a:solidFill>
                <a:schemeClr val="tx2"/>
              </a:solidFill>
              <a:latin typeface="Arial" panose="020B0604020202020204" pitchFamily="34" charset="0"/>
            </a:endParaRPr>
          </a:p>
          <a:p>
            <a:r>
              <a:rPr lang="en-US" sz="1700" dirty="0"/>
              <a:t>SKU and SKU_Description are candidate keys.</a:t>
            </a:r>
          </a:p>
          <a:p>
            <a:r>
              <a:rPr lang="en-US" sz="1700" dirty="0"/>
              <a:t>A relation is in 3NF if, and only if, it is in 2NF and there are no non-key attributes determined by another non-key attribute.</a:t>
            </a:r>
          </a:p>
          <a:p>
            <a:r>
              <a:rPr lang="en-US" sz="1700" dirty="0"/>
              <a:t>However, the term non-key attribute means an attribute that is neither (1) a candidate key itself, nor (2) part of a composite candidate key.</a:t>
            </a:r>
          </a:p>
          <a:p>
            <a:r>
              <a:rPr lang="en-US" sz="1700" dirty="0"/>
              <a:t>Therefore, the only non key attribute is Buyer, and it is a determinant of Department.</a:t>
            </a:r>
          </a:p>
          <a:p>
            <a:r>
              <a:rPr lang="en-US" sz="1700" dirty="0"/>
              <a:t>Therefore, this is not in 3NF.</a:t>
            </a:r>
          </a:p>
        </p:txBody>
      </p:sp>
    </p:spTree>
    <p:extLst>
      <p:ext uri="{BB962C8B-B14F-4D97-AF65-F5344CB8AC3E}">
        <p14:creationId xmlns:p14="http://schemas.microsoft.com/office/powerpoint/2010/main" val="2373881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B3001A-B0FA-4038-AED3-C036B5DA458A}"/>
              </a:ext>
            </a:extLst>
          </p:cNvPr>
          <p:cNvSpPr>
            <a:spLocks noGrp="1"/>
          </p:cNvSpPr>
          <p:nvPr>
            <p:ph type="title"/>
          </p:nvPr>
        </p:nvSpPr>
        <p:spPr/>
        <p:txBody>
          <a:bodyPr/>
          <a:lstStyle/>
          <a:p>
            <a:r>
              <a:rPr lang="en-US" dirty="0"/>
              <a:t>Putting the SKU_DATA Table into BCNF (Step-by-Step) - 3NF (2 of 2)</a:t>
            </a:r>
          </a:p>
        </p:txBody>
      </p:sp>
      <p:sp>
        <p:nvSpPr>
          <p:cNvPr id="3" name="Text Placeholder 2">
            <a:extLst>
              <a:ext uri="{FF2B5EF4-FFF2-40B4-BE49-F238E27FC236}">
                <a16:creationId xmlns:a16="http://schemas.microsoft.com/office/drawing/2014/main" xmlns="" id="{E91FD10F-1CE6-4D88-8E77-AE6381EE5016}"/>
              </a:ext>
            </a:extLst>
          </p:cNvPr>
          <p:cNvSpPr>
            <a:spLocks noGrp="1"/>
          </p:cNvSpPr>
          <p:nvPr>
            <p:ph idx="1"/>
          </p:nvPr>
        </p:nvSpPr>
        <p:spPr/>
        <p:txBody>
          <a:bodyPr/>
          <a:lstStyle/>
          <a:p>
            <a:r>
              <a:rPr lang="en-US" sz="2000" dirty="0"/>
              <a:t>Therefore, break out the Buyer </a:t>
            </a:r>
            <a:r>
              <a:rPr lang="en-US" sz="2000" dirty="0">
                <a:sym typeface="Wingdings" panose="05000000000000000000" pitchFamily="2" charset="2"/>
              </a:rPr>
              <a:t> Department functional dependency.</a:t>
            </a:r>
          </a:p>
          <a:p>
            <a:pPr marL="0" indent="0" fontAlgn="base">
              <a:spcBef>
                <a:spcPct val="0"/>
              </a:spcBef>
              <a:spcAft>
                <a:spcPct val="0"/>
              </a:spcAft>
              <a:buNone/>
            </a:pPr>
            <a:endParaRPr lang="en-US" sz="1800" b="1" dirty="0">
              <a:solidFill>
                <a:srgbClr val="0099CC"/>
              </a:solidFill>
              <a:latin typeface="Arial" panose="020B0604020202020204" pitchFamily="34" charset="0"/>
            </a:endParaRPr>
          </a:p>
          <a:p>
            <a:pPr marL="0" indent="0" fontAlgn="base">
              <a:spcBef>
                <a:spcPct val="0"/>
              </a:spcBef>
              <a:spcAft>
                <a:spcPct val="0"/>
              </a:spcAft>
              <a:buNone/>
            </a:pPr>
            <a:r>
              <a:rPr lang="en-US" sz="1800" b="1" dirty="0">
                <a:solidFill>
                  <a:schemeClr val="tx2"/>
                </a:solidFill>
                <a:latin typeface="Arial" panose="020B0604020202020204" pitchFamily="34" charset="0"/>
              </a:rPr>
              <a:t>SKU_DATA_2 (</a:t>
            </a:r>
            <a:r>
              <a:rPr lang="en-US" sz="1800" b="1" u="sng" dirty="0">
                <a:solidFill>
                  <a:schemeClr val="tx2"/>
                </a:solidFill>
                <a:latin typeface="Arial" panose="020B0604020202020204" pitchFamily="34" charset="0"/>
              </a:rPr>
              <a:t>SKU</a:t>
            </a:r>
            <a:r>
              <a:rPr lang="en-US" sz="1800" b="1" dirty="0">
                <a:solidFill>
                  <a:schemeClr val="tx2"/>
                </a:solidFill>
                <a:latin typeface="Arial" panose="020B0604020202020204" pitchFamily="34" charset="0"/>
              </a:rPr>
              <a:t>, SKU_Description, </a:t>
            </a:r>
            <a:r>
              <a:rPr lang="en-US" sz="1800" b="1" i="1" dirty="0">
                <a:solidFill>
                  <a:schemeClr val="tx2"/>
                </a:solidFill>
                <a:latin typeface="Arial" panose="020B0604020202020204" pitchFamily="34" charset="0"/>
              </a:rPr>
              <a:t>Buyer</a:t>
            </a:r>
            <a:r>
              <a:rPr lang="en-US" sz="1800" b="1" dirty="0">
                <a:solidFill>
                  <a:schemeClr val="tx2"/>
                </a:solidFill>
                <a:latin typeface="Arial" panose="020B0604020202020204" pitchFamily="34" charset="0"/>
              </a:rPr>
              <a:t>)</a:t>
            </a:r>
          </a:p>
          <a:p>
            <a:pPr marL="0" indent="0" fontAlgn="base">
              <a:spcBef>
                <a:spcPct val="0"/>
              </a:spcBef>
              <a:spcAft>
                <a:spcPct val="0"/>
              </a:spcAft>
              <a:buNone/>
            </a:pPr>
            <a:r>
              <a:rPr lang="en-US" sz="1800" b="1" dirty="0">
                <a:solidFill>
                  <a:schemeClr val="tx2"/>
                </a:solidFill>
                <a:latin typeface="Arial" panose="020B0604020202020204" pitchFamily="34" charset="0"/>
              </a:rPr>
              <a:t>BUYER (</a:t>
            </a:r>
            <a:r>
              <a:rPr lang="en-US" sz="1800" b="1" u="sng" dirty="0">
                <a:solidFill>
                  <a:schemeClr val="tx2"/>
                </a:solidFill>
                <a:latin typeface="Arial" panose="020B0604020202020204" pitchFamily="34" charset="0"/>
              </a:rPr>
              <a:t>Buyer</a:t>
            </a:r>
            <a:r>
              <a:rPr lang="en-US" sz="1800" b="1" dirty="0">
                <a:solidFill>
                  <a:schemeClr val="tx2"/>
                </a:solidFill>
                <a:latin typeface="Arial" panose="020B0604020202020204" pitchFamily="34" charset="0"/>
              </a:rPr>
              <a:t>, Department)</a:t>
            </a:r>
          </a:p>
          <a:p>
            <a:pPr marL="0" indent="0" fontAlgn="base">
              <a:spcBef>
                <a:spcPct val="0"/>
              </a:spcBef>
              <a:spcAft>
                <a:spcPct val="0"/>
              </a:spcAft>
              <a:buNone/>
            </a:pPr>
            <a:endParaRPr lang="en-US" sz="1800" b="1" dirty="0">
              <a:solidFill>
                <a:schemeClr val="tx2"/>
              </a:solidFill>
              <a:latin typeface="Arial" panose="020B0604020202020204" pitchFamily="34" charset="0"/>
              <a:sym typeface="Wingdings" panose="05000000000000000000" pitchFamily="2" charset="2"/>
            </a:endParaRPr>
          </a:p>
          <a:p>
            <a:pPr marL="0" indent="0" fontAlgn="base">
              <a:spcBef>
                <a:spcPct val="0"/>
              </a:spcBef>
              <a:spcAft>
                <a:spcPct val="0"/>
              </a:spcAft>
              <a:buNone/>
            </a:pPr>
            <a:r>
              <a:rPr lang="en-US" sz="1800" b="1" dirty="0">
                <a:solidFill>
                  <a:schemeClr val="tx2"/>
                </a:solidFill>
                <a:latin typeface="Arial" panose="020B0604020202020204" pitchFamily="34" charset="0"/>
              </a:rPr>
              <a:t>Where SKU_DATA_2.Buyer must exist in BUYER.Buyer</a:t>
            </a:r>
          </a:p>
          <a:p>
            <a:r>
              <a:rPr lang="en-US" sz="2000" dirty="0">
                <a:sym typeface="Wingdings" panose="05000000000000000000" pitchFamily="2" charset="2"/>
              </a:rPr>
              <a:t>SKU_DATA_2 is in 3NF</a:t>
            </a:r>
          </a:p>
          <a:p>
            <a:r>
              <a:rPr lang="en-US" sz="2000" dirty="0">
                <a:sym typeface="Wingdings" panose="05000000000000000000" pitchFamily="2" charset="2"/>
              </a:rPr>
              <a:t>BUYER is in 3NF</a:t>
            </a:r>
          </a:p>
        </p:txBody>
      </p:sp>
    </p:spTree>
    <p:extLst>
      <p:ext uri="{BB962C8B-B14F-4D97-AF65-F5344CB8AC3E}">
        <p14:creationId xmlns:p14="http://schemas.microsoft.com/office/powerpoint/2010/main" val="36756013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D8F316-0373-43EF-8E00-D881042E02CD}"/>
              </a:ext>
            </a:extLst>
          </p:cNvPr>
          <p:cNvSpPr>
            <a:spLocks noGrp="1"/>
          </p:cNvSpPr>
          <p:nvPr>
            <p:ph type="title"/>
          </p:nvPr>
        </p:nvSpPr>
        <p:spPr/>
        <p:txBody>
          <a:bodyPr/>
          <a:lstStyle/>
          <a:p>
            <a:r>
              <a:rPr lang="en-US" dirty="0"/>
              <a:t>Putting the SKU_DATA Table into BCNF (Step-by-Step) - BCNF</a:t>
            </a:r>
          </a:p>
        </p:txBody>
      </p:sp>
      <p:sp>
        <p:nvSpPr>
          <p:cNvPr id="3" name="Text Placeholder 2">
            <a:extLst>
              <a:ext uri="{FF2B5EF4-FFF2-40B4-BE49-F238E27FC236}">
                <a16:creationId xmlns:a16="http://schemas.microsoft.com/office/drawing/2014/main" xmlns="" id="{F2822127-D9E4-474B-AF7F-29EA2CF9516F}"/>
              </a:ext>
            </a:extLst>
          </p:cNvPr>
          <p:cNvSpPr>
            <a:spLocks noGrp="1"/>
          </p:cNvSpPr>
          <p:nvPr>
            <p:ph idx="1"/>
          </p:nvPr>
        </p:nvSpPr>
        <p:spPr/>
        <p:txBody>
          <a:bodyPr>
            <a:normAutofit/>
          </a:bodyPr>
          <a:lstStyle/>
          <a:p>
            <a:pPr marL="0" indent="0" fontAlgn="base">
              <a:spcBef>
                <a:spcPct val="0"/>
              </a:spcBef>
              <a:spcAft>
                <a:spcPct val="0"/>
              </a:spcAft>
              <a:buNone/>
            </a:pPr>
            <a:r>
              <a:rPr lang="en-US" sz="1800" b="1" dirty="0">
                <a:solidFill>
                  <a:schemeClr val="tx2"/>
                </a:solidFill>
                <a:latin typeface="Arial" panose="020B0604020202020204" pitchFamily="34" charset="0"/>
              </a:rPr>
              <a:t>SKU_DATA_2 (</a:t>
            </a:r>
            <a:r>
              <a:rPr lang="en-US" sz="1800" b="1" u="sng" dirty="0">
                <a:solidFill>
                  <a:schemeClr val="tx2"/>
                </a:solidFill>
                <a:latin typeface="Arial" panose="020B0604020202020204" pitchFamily="34" charset="0"/>
              </a:rPr>
              <a:t>SKU</a:t>
            </a:r>
            <a:r>
              <a:rPr lang="en-US" sz="1800" b="1" dirty="0">
                <a:solidFill>
                  <a:schemeClr val="tx2"/>
                </a:solidFill>
                <a:latin typeface="Arial" panose="020B0604020202020204" pitchFamily="34" charset="0"/>
              </a:rPr>
              <a:t>, SKU_Description, </a:t>
            </a:r>
            <a:r>
              <a:rPr lang="en-US" sz="1800" b="1" i="1" dirty="0">
                <a:solidFill>
                  <a:schemeClr val="tx2"/>
                </a:solidFill>
                <a:latin typeface="Arial" panose="020B0604020202020204" pitchFamily="34" charset="0"/>
              </a:rPr>
              <a:t>Buyer</a:t>
            </a:r>
            <a:r>
              <a:rPr lang="en-US" sz="1800" b="1" dirty="0">
                <a:solidFill>
                  <a:schemeClr val="tx2"/>
                </a:solidFill>
                <a:latin typeface="Arial" panose="020B0604020202020204" pitchFamily="34" charset="0"/>
              </a:rPr>
              <a:t>)</a:t>
            </a:r>
          </a:p>
          <a:p>
            <a:pPr marL="0" indent="0" fontAlgn="base">
              <a:spcBef>
                <a:spcPct val="0"/>
              </a:spcBef>
              <a:spcAft>
                <a:spcPct val="0"/>
              </a:spcAft>
              <a:buNone/>
            </a:pPr>
            <a:r>
              <a:rPr lang="en-US" sz="1800" b="1" dirty="0">
                <a:solidFill>
                  <a:schemeClr val="tx2"/>
                </a:solidFill>
                <a:latin typeface="Arial" panose="020B0604020202020204" pitchFamily="34" charset="0"/>
              </a:rPr>
              <a:t>BUYER (</a:t>
            </a:r>
            <a:r>
              <a:rPr lang="en-US" sz="1800" b="1" u="sng" dirty="0">
                <a:solidFill>
                  <a:schemeClr val="tx2"/>
                </a:solidFill>
                <a:latin typeface="Arial" panose="020B0604020202020204" pitchFamily="34" charset="0"/>
              </a:rPr>
              <a:t>Buyer</a:t>
            </a:r>
            <a:r>
              <a:rPr lang="en-US" sz="1800" b="1" dirty="0">
                <a:solidFill>
                  <a:schemeClr val="tx2"/>
                </a:solidFill>
                <a:latin typeface="Arial" panose="020B0604020202020204" pitchFamily="34" charset="0"/>
              </a:rPr>
              <a:t>, Department)</a:t>
            </a:r>
          </a:p>
          <a:p>
            <a:pPr marL="0" indent="0" fontAlgn="base">
              <a:spcBef>
                <a:spcPct val="0"/>
              </a:spcBef>
              <a:spcAft>
                <a:spcPct val="0"/>
              </a:spcAft>
              <a:buNone/>
            </a:pPr>
            <a:endParaRPr lang="en-US" sz="1800" b="1" dirty="0">
              <a:solidFill>
                <a:schemeClr val="tx2"/>
              </a:solidFill>
              <a:latin typeface="Arial" panose="020B0604020202020204" pitchFamily="34" charset="0"/>
              <a:sym typeface="Wingdings" panose="05000000000000000000" pitchFamily="2" charset="2"/>
            </a:endParaRPr>
          </a:p>
          <a:p>
            <a:pPr marL="0" indent="0" fontAlgn="base">
              <a:spcBef>
                <a:spcPct val="0"/>
              </a:spcBef>
              <a:spcAft>
                <a:spcPct val="0"/>
              </a:spcAft>
              <a:buNone/>
            </a:pPr>
            <a:r>
              <a:rPr lang="en-US" sz="1800" b="1" dirty="0">
                <a:solidFill>
                  <a:schemeClr val="tx2"/>
                </a:solidFill>
                <a:latin typeface="Arial" panose="020B0604020202020204" pitchFamily="34" charset="0"/>
              </a:rPr>
              <a:t>Where SKU_DATA_2.Buyer must exist in BUYER.Buyer</a:t>
            </a:r>
          </a:p>
          <a:p>
            <a:pPr marL="0" indent="0" fontAlgn="base">
              <a:spcBef>
                <a:spcPct val="0"/>
              </a:spcBef>
              <a:spcAft>
                <a:spcPct val="0"/>
              </a:spcAft>
              <a:buNone/>
            </a:pPr>
            <a:endParaRPr lang="en-US" sz="1800" dirty="0">
              <a:solidFill>
                <a:schemeClr val="tx2"/>
              </a:solidFill>
              <a:latin typeface="Arial" panose="020B0604020202020204" pitchFamily="34" charset="0"/>
            </a:endParaRP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  (SKU_Description,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SKU_Description  (SKU, Department, Buyer)</a:t>
            </a:r>
          </a:p>
          <a:p>
            <a:pPr marL="0" indent="0" fontAlgn="base">
              <a:spcBef>
                <a:spcPct val="0"/>
              </a:spcBef>
              <a:spcAft>
                <a:spcPct val="0"/>
              </a:spcAft>
              <a:buNone/>
            </a:pPr>
            <a:r>
              <a:rPr lang="en-US" sz="1800" b="1" dirty="0">
                <a:solidFill>
                  <a:schemeClr val="tx2"/>
                </a:solidFill>
                <a:latin typeface="Arial" panose="020B0604020202020204" pitchFamily="34" charset="0"/>
                <a:sym typeface="Wingdings" panose="05000000000000000000" pitchFamily="2" charset="2"/>
              </a:rPr>
              <a:t>Buyer  Department</a:t>
            </a:r>
            <a:endParaRPr lang="en-US" sz="1800" b="1" dirty="0">
              <a:solidFill>
                <a:schemeClr val="tx2"/>
              </a:solidFill>
              <a:latin typeface="Arial" panose="020B0604020202020204" pitchFamily="34" charset="0"/>
            </a:endParaRPr>
          </a:p>
          <a:p>
            <a:r>
              <a:rPr lang="en-US" sz="1800" dirty="0"/>
              <a:t>A relation is in BCNF if, and only if, it is in 3NF and every determinant is a candidate key.</a:t>
            </a:r>
          </a:p>
          <a:p>
            <a:r>
              <a:rPr lang="en-US" sz="1800" dirty="0"/>
              <a:t>In SKU_DATA_2, both determinants are determinant keys, so SKU_DATA_2 is in BCNF</a:t>
            </a:r>
          </a:p>
          <a:p>
            <a:r>
              <a:rPr lang="en-US" sz="1800" dirty="0"/>
              <a:t>In BUYER, the determinant is a determinate key, so BUYER is in BCNF.</a:t>
            </a:r>
          </a:p>
        </p:txBody>
      </p:sp>
    </p:spTree>
    <p:extLst>
      <p:ext uri="{BB962C8B-B14F-4D97-AF65-F5344CB8AC3E}">
        <p14:creationId xmlns:p14="http://schemas.microsoft.com/office/powerpoint/2010/main" val="2359120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185E9C-A4C9-4253-80F4-9B21F8273568}"/>
              </a:ext>
            </a:extLst>
          </p:cNvPr>
          <p:cNvSpPr>
            <a:spLocks noGrp="1"/>
          </p:cNvSpPr>
          <p:nvPr>
            <p:ph type="title"/>
          </p:nvPr>
        </p:nvSpPr>
        <p:spPr>
          <a:xfrm>
            <a:off x="2152650" y="347936"/>
            <a:ext cx="7886700" cy="440629"/>
          </a:xfrm>
        </p:spPr>
        <p:txBody>
          <a:bodyPr>
            <a:normAutofit fontScale="90000"/>
          </a:bodyPr>
          <a:lstStyle/>
          <a:p>
            <a:r>
              <a:rPr lang="en-US" sz="2500" dirty="0"/>
              <a:t>Figure 3-2</a:t>
            </a:r>
            <a:br>
              <a:rPr lang="en-US" sz="2500" dirty="0"/>
            </a:br>
            <a:r>
              <a:rPr lang="en-US" sz="2500" dirty="0"/>
              <a:t>A Very Strange Table!</a:t>
            </a:r>
          </a:p>
        </p:txBody>
      </p:sp>
      <p:sp>
        <p:nvSpPr>
          <p:cNvPr id="3" name="Text Placeholder 2">
            <a:extLst>
              <a:ext uri="{FF2B5EF4-FFF2-40B4-BE49-F238E27FC236}">
                <a16:creationId xmlns:a16="http://schemas.microsoft.com/office/drawing/2014/main" xmlns="" id="{2D1B7DFD-3C08-4C60-A5C6-047D41472547}"/>
              </a:ext>
            </a:extLst>
          </p:cNvPr>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01600" indent="0">
              <a:buNone/>
            </a:pPr>
            <a:endParaRPr lang="en-US" dirty="0"/>
          </a:p>
          <a:p>
            <a:pPr marL="444500"/>
            <a:r>
              <a:rPr lang="en-US" dirty="0"/>
              <a:t>To understand why this is a very odd table, suppose that </a:t>
            </a:r>
            <a:r>
              <a:rPr lang="en-US" b="1" dirty="0">
                <a:solidFill>
                  <a:schemeClr val="tx2"/>
                </a:solidFill>
              </a:rPr>
              <a:t>Nancy Meyers</a:t>
            </a:r>
            <a:r>
              <a:rPr lang="en-US" dirty="0">
                <a:solidFill>
                  <a:schemeClr val="tx2"/>
                </a:solidFill>
              </a:rPr>
              <a:t> </a:t>
            </a:r>
            <a:r>
              <a:rPr lang="en-US" dirty="0"/>
              <a:t>is assigned a new, </a:t>
            </a:r>
            <a:r>
              <a:rPr lang="en-US" b="1" dirty="0">
                <a:solidFill>
                  <a:schemeClr val="tx2"/>
                </a:solidFill>
              </a:rPr>
              <a:t>SKU 101300</a:t>
            </a:r>
            <a:r>
              <a:rPr lang="en-US" dirty="0" smtClean="0"/>
              <a:t>! </a:t>
            </a:r>
            <a:r>
              <a:rPr lang="en-US" dirty="0"/>
              <a:t>What addition should we make to this table</a:t>
            </a:r>
            <a:r>
              <a:rPr lang="en-US" dirty="0" smtClean="0"/>
              <a:t>? </a:t>
            </a:r>
            <a:r>
              <a:rPr lang="en-US" dirty="0"/>
              <a:t>One or two rows?</a:t>
            </a:r>
          </a:p>
          <a:p>
            <a:endParaRPr lang="en-US" dirty="0"/>
          </a:p>
        </p:txBody>
      </p:sp>
      <p:pic>
        <p:nvPicPr>
          <p:cNvPr id="5" name="Picture 4">
            <a:extLst>
              <a:ext uri="{FF2B5EF4-FFF2-40B4-BE49-F238E27FC236}">
                <a16:creationId xmlns:a16="http://schemas.microsoft.com/office/drawing/2014/main" xmlns="" id="{4183D65B-336F-49B5-A689-D6B94BFD9B27}"/>
              </a:ext>
            </a:extLst>
          </p:cNvPr>
          <p:cNvPicPr>
            <a:picLocks noChangeAspect="1"/>
          </p:cNvPicPr>
          <p:nvPr/>
        </p:nvPicPr>
        <p:blipFill>
          <a:blip r:embed="rId2"/>
          <a:stretch>
            <a:fillRect/>
          </a:stretch>
        </p:blipFill>
        <p:spPr>
          <a:xfrm>
            <a:off x="2152650" y="1045565"/>
            <a:ext cx="7886700" cy="3720820"/>
          </a:xfrm>
          <a:prstGeom prst="rect">
            <a:avLst/>
          </a:prstGeom>
        </p:spPr>
      </p:pic>
    </p:spTree>
    <p:extLst>
      <p:ext uri="{BB962C8B-B14F-4D97-AF65-F5344CB8AC3E}">
        <p14:creationId xmlns:p14="http://schemas.microsoft.com/office/powerpoint/2010/main" val="11795162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966182-46E2-46E4-B009-DA2E66229E0F}"/>
              </a:ext>
            </a:extLst>
          </p:cNvPr>
          <p:cNvSpPr>
            <a:spLocks noGrp="1"/>
          </p:cNvSpPr>
          <p:nvPr>
            <p:ph type="title"/>
          </p:nvPr>
        </p:nvSpPr>
        <p:spPr>
          <a:xfrm>
            <a:off x="838200" y="545765"/>
            <a:ext cx="10515600" cy="485599"/>
          </a:xfrm>
        </p:spPr>
        <p:txBody>
          <a:bodyPr>
            <a:normAutofit fontScale="90000"/>
          </a:bodyPr>
          <a:lstStyle/>
          <a:p>
            <a:r>
              <a:rPr lang="en-US" dirty="0"/>
              <a:t>Figure 3-21  The Results of the Step-by-Step to BCNF</a:t>
            </a:r>
          </a:p>
        </p:txBody>
      </p:sp>
      <p:pic>
        <p:nvPicPr>
          <p:cNvPr id="5" name="Picture 4">
            <a:extLst>
              <a:ext uri="{FF2B5EF4-FFF2-40B4-BE49-F238E27FC236}">
                <a16:creationId xmlns:a16="http://schemas.microsoft.com/office/drawing/2014/main" xmlns="" id="{F96F717E-1336-4802-8A80-5D65BB757884}"/>
              </a:ext>
            </a:extLst>
          </p:cNvPr>
          <p:cNvPicPr>
            <a:picLocks noChangeAspect="1"/>
          </p:cNvPicPr>
          <p:nvPr/>
        </p:nvPicPr>
        <p:blipFill>
          <a:blip r:embed="rId2"/>
          <a:stretch>
            <a:fillRect/>
          </a:stretch>
        </p:blipFill>
        <p:spPr>
          <a:xfrm>
            <a:off x="838200" y="1375348"/>
            <a:ext cx="10515600" cy="4361988"/>
          </a:xfrm>
          <a:prstGeom prst="rect">
            <a:avLst/>
          </a:prstGeom>
        </p:spPr>
      </p:pic>
    </p:spTree>
    <p:extLst>
      <p:ext uri="{BB962C8B-B14F-4D97-AF65-F5344CB8AC3E}">
        <p14:creationId xmlns:p14="http://schemas.microsoft.com/office/powerpoint/2010/main" val="28679377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8B1126-F4EB-4BC7-9F1C-6B1FDD2D2897}"/>
              </a:ext>
            </a:extLst>
          </p:cNvPr>
          <p:cNvSpPr>
            <a:spLocks noGrp="1"/>
          </p:cNvSpPr>
          <p:nvPr>
            <p:ph type="title"/>
          </p:nvPr>
        </p:nvSpPr>
        <p:spPr>
          <a:xfrm>
            <a:off x="838200" y="433339"/>
            <a:ext cx="10515600" cy="710451"/>
          </a:xfrm>
        </p:spPr>
        <p:txBody>
          <a:bodyPr/>
          <a:lstStyle/>
          <a:p>
            <a:r>
              <a:rPr lang="en-US" dirty="0"/>
              <a:t>Figure 3-20  The “Straight-to-BCNF” Method</a:t>
            </a:r>
          </a:p>
        </p:txBody>
      </p:sp>
      <p:pic>
        <p:nvPicPr>
          <p:cNvPr id="7" name="Picture 6">
            <a:extLst>
              <a:ext uri="{FF2B5EF4-FFF2-40B4-BE49-F238E27FC236}">
                <a16:creationId xmlns:a16="http://schemas.microsoft.com/office/drawing/2014/main" xmlns="" id="{44E49723-A2F8-49E0-A621-8804B9CCB591}"/>
              </a:ext>
            </a:extLst>
          </p:cNvPr>
          <p:cNvPicPr>
            <a:picLocks noChangeAspect="1"/>
          </p:cNvPicPr>
          <p:nvPr/>
        </p:nvPicPr>
        <p:blipFill>
          <a:blip r:embed="rId2"/>
          <a:stretch>
            <a:fillRect/>
          </a:stretch>
        </p:blipFill>
        <p:spPr>
          <a:xfrm>
            <a:off x="838201" y="1503923"/>
            <a:ext cx="10515599" cy="4102397"/>
          </a:xfrm>
          <a:prstGeom prst="rect">
            <a:avLst/>
          </a:prstGeom>
        </p:spPr>
      </p:pic>
    </p:spTree>
    <p:extLst>
      <p:ext uri="{BB962C8B-B14F-4D97-AF65-F5344CB8AC3E}">
        <p14:creationId xmlns:p14="http://schemas.microsoft.com/office/powerpoint/2010/main" val="9704845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6B78B5-F4BF-4657-9A40-011C6CAD095A}"/>
              </a:ext>
            </a:extLst>
          </p:cNvPr>
          <p:cNvSpPr>
            <a:spLocks noGrp="1"/>
          </p:cNvSpPr>
          <p:nvPr>
            <p:ph type="title"/>
          </p:nvPr>
        </p:nvSpPr>
        <p:spPr/>
        <p:txBody>
          <a:bodyPr/>
          <a:lstStyle/>
          <a:p>
            <a:r>
              <a:rPr lang="en-US" dirty="0"/>
              <a:t>The “Straight-to-BCNF” Method</a:t>
            </a:r>
          </a:p>
        </p:txBody>
      </p:sp>
      <p:sp>
        <p:nvSpPr>
          <p:cNvPr id="3" name="Text Placeholder 2">
            <a:extLst>
              <a:ext uri="{FF2B5EF4-FFF2-40B4-BE49-F238E27FC236}">
                <a16:creationId xmlns:a16="http://schemas.microsoft.com/office/drawing/2014/main" xmlns="" id="{5D19FA0C-D1F8-4307-90ED-20EBFCF91735}"/>
              </a:ext>
            </a:extLst>
          </p:cNvPr>
          <p:cNvSpPr>
            <a:spLocks noGrp="1"/>
          </p:cNvSpPr>
          <p:nvPr>
            <p:ph idx="1"/>
          </p:nvPr>
        </p:nvSpPr>
        <p:spPr/>
        <p:txBody>
          <a:bodyPr>
            <a:normAutofit lnSpcReduction="10000"/>
          </a:bodyPr>
          <a:lstStyle/>
          <a:p>
            <a:pPr fontAlgn="base">
              <a:spcBef>
                <a:spcPct val="20000"/>
              </a:spcBef>
              <a:spcAft>
                <a:spcPct val="0"/>
              </a:spcAft>
              <a:buNone/>
            </a:pPr>
            <a:r>
              <a:rPr lang="en-US" sz="2000" b="1" dirty="0">
                <a:solidFill>
                  <a:schemeClr val="tx2"/>
                </a:solidFill>
              </a:rPr>
              <a:t>SKU_DATA 	(</a:t>
            </a:r>
            <a:r>
              <a:rPr lang="en-US" sz="2000" b="1" u="sng" dirty="0">
                <a:solidFill>
                  <a:schemeClr val="tx2"/>
                </a:solidFill>
              </a:rPr>
              <a:t>SKU</a:t>
            </a:r>
            <a:r>
              <a:rPr lang="en-US" sz="2000" b="1" dirty="0">
                <a:solidFill>
                  <a:schemeClr val="tx2"/>
                </a:solidFill>
              </a:rPr>
              <a:t>, SKU_Description, Department, Buyer)</a:t>
            </a:r>
          </a:p>
          <a:p>
            <a:pPr fontAlgn="base">
              <a:spcBef>
                <a:spcPct val="20000"/>
              </a:spcBef>
              <a:spcAft>
                <a:spcPct val="0"/>
              </a:spcAft>
              <a:buNone/>
            </a:pPr>
            <a:endParaRPr lang="en-US" sz="1800" b="1" dirty="0">
              <a:solidFill>
                <a:schemeClr val="tx2"/>
              </a:solidFill>
              <a:sym typeface="Wingdings" panose="05000000000000000000" pitchFamily="2" charset="2"/>
            </a:endParaRPr>
          </a:p>
          <a:p>
            <a:pPr fontAlgn="base">
              <a:spcBef>
                <a:spcPct val="20000"/>
              </a:spcBef>
              <a:spcAft>
                <a:spcPct val="0"/>
              </a:spcAft>
              <a:buNone/>
            </a:pPr>
            <a:r>
              <a:rPr lang="en-US" sz="1800" b="1" dirty="0">
                <a:solidFill>
                  <a:schemeClr val="tx2"/>
                </a:solidFill>
                <a:sym typeface="Wingdings" panose="05000000000000000000" pitchFamily="2" charset="2"/>
              </a:rPr>
              <a:t>SKU  (SKU_Description, Department, Buyer)</a:t>
            </a:r>
          </a:p>
          <a:p>
            <a:pPr fontAlgn="base">
              <a:spcBef>
                <a:spcPct val="20000"/>
              </a:spcBef>
              <a:spcAft>
                <a:spcPct val="0"/>
              </a:spcAft>
              <a:buNone/>
            </a:pPr>
            <a:r>
              <a:rPr lang="en-US" sz="1800" b="1" dirty="0">
                <a:solidFill>
                  <a:schemeClr val="tx2"/>
                </a:solidFill>
                <a:sym typeface="Wingdings" panose="05000000000000000000" pitchFamily="2" charset="2"/>
              </a:rPr>
              <a:t>SKU_Description  (SKU, Department, Buyer)</a:t>
            </a:r>
          </a:p>
          <a:p>
            <a:pPr fontAlgn="base">
              <a:spcBef>
                <a:spcPct val="20000"/>
              </a:spcBef>
              <a:spcAft>
                <a:spcPct val="0"/>
              </a:spcAft>
              <a:buNone/>
            </a:pPr>
            <a:r>
              <a:rPr lang="en-US" sz="1800" b="1" dirty="0">
                <a:solidFill>
                  <a:schemeClr val="tx2"/>
                </a:solidFill>
                <a:sym typeface="Wingdings" panose="05000000000000000000" pitchFamily="2" charset="2"/>
              </a:rPr>
              <a:t>Buyer  Department</a:t>
            </a:r>
            <a:endParaRPr lang="en-US" sz="1800" b="1" dirty="0">
              <a:solidFill>
                <a:schemeClr val="tx2"/>
              </a:solidFill>
            </a:endParaRPr>
          </a:p>
          <a:p>
            <a:r>
              <a:rPr lang="en-US" sz="2000" dirty="0"/>
              <a:t>Therefore, break out the Buyer </a:t>
            </a:r>
            <a:r>
              <a:rPr lang="en-US" sz="2000" dirty="0">
                <a:sym typeface="Wingdings" panose="05000000000000000000" pitchFamily="2" charset="2"/>
              </a:rPr>
              <a:t> Department functional dependency</a:t>
            </a:r>
          </a:p>
          <a:p>
            <a:pPr fontAlgn="base">
              <a:spcBef>
                <a:spcPct val="20000"/>
              </a:spcBef>
              <a:spcAft>
                <a:spcPct val="0"/>
              </a:spcAft>
              <a:buNone/>
            </a:pPr>
            <a:endParaRPr lang="en-US" sz="2000" b="1" dirty="0">
              <a:solidFill>
                <a:srgbClr val="0099CC"/>
              </a:solidFill>
            </a:endParaRPr>
          </a:p>
          <a:p>
            <a:pPr fontAlgn="base">
              <a:spcBef>
                <a:spcPct val="20000"/>
              </a:spcBef>
              <a:spcAft>
                <a:spcPct val="0"/>
              </a:spcAft>
              <a:buNone/>
            </a:pPr>
            <a:r>
              <a:rPr lang="en-US" sz="2000" b="1" dirty="0">
                <a:solidFill>
                  <a:schemeClr val="tx2"/>
                </a:solidFill>
              </a:rPr>
              <a:t>SKU_DATA 	(</a:t>
            </a:r>
            <a:r>
              <a:rPr lang="en-US" sz="2000" b="1" u="sng" dirty="0">
                <a:solidFill>
                  <a:schemeClr val="tx2"/>
                </a:solidFill>
              </a:rPr>
              <a:t>SKU</a:t>
            </a:r>
            <a:r>
              <a:rPr lang="en-US" sz="2000" b="1" dirty="0">
                <a:solidFill>
                  <a:schemeClr val="tx2"/>
                </a:solidFill>
              </a:rPr>
              <a:t>, SKU_Description, </a:t>
            </a:r>
            <a:r>
              <a:rPr lang="en-US" sz="2000" b="1" i="1" dirty="0">
                <a:solidFill>
                  <a:schemeClr val="tx2"/>
                </a:solidFill>
              </a:rPr>
              <a:t>Buyer</a:t>
            </a:r>
            <a:r>
              <a:rPr lang="en-US" sz="2000" b="1" dirty="0">
                <a:solidFill>
                  <a:schemeClr val="tx2"/>
                </a:solidFill>
              </a:rPr>
              <a:t>)</a:t>
            </a:r>
          </a:p>
          <a:p>
            <a:pPr fontAlgn="base">
              <a:spcBef>
                <a:spcPct val="20000"/>
              </a:spcBef>
              <a:spcAft>
                <a:spcPct val="0"/>
              </a:spcAft>
              <a:buNone/>
            </a:pPr>
            <a:r>
              <a:rPr lang="en-US" sz="2000" b="1" dirty="0">
                <a:solidFill>
                  <a:schemeClr val="tx2"/>
                </a:solidFill>
              </a:rPr>
              <a:t>BUYER 	(</a:t>
            </a:r>
            <a:r>
              <a:rPr lang="en-US" sz="2000" b="1" u="sng" dirty="0">
                <a:solidFill>
                  <a:schemeClr val="tx2"/>
                </a:solidFill>
              </a:rPr>
              <a:t>Buyer</a:t>
            </a:r>
            <a:r>
              <a:rPr lang="en-US" sz="2000" b="1" dirty="0">
                <a:solidFill>
                  <a:schemeClr val="tx2"/>
                </a:solidFill>
              </a:rPr>
              <a:t>, Department)</a:t>
            </a:r>
          </a:p>
          <a:p>
            <a:pPr fontAlgn="base">
              <a:spcBef>
                <a:spcPct val="20000"/>
              </a:spcBef>
              <a:spcAft>
                <a:spcPct val="0"/>
              </a:spcAft>
              <a:buNone/>
            </a:pPr>
            <a:endParaRPr lang="en-US" sz="2000" b="1" dirty="0">
              <a:solidFill>
                <a:schemeClr val="tx2"/>
              </a:solidFill>
            </a:endParaRPr>
          </a:p>
          <a:p>
            <a:pPr fontAlgn="base">
              <a:spcBef>
                <a:spcPct val="20000"/>
              </a:spcBef>
              <a:spcAft>
                <a:spcPct val="0"/>
              </a:spcAft>
              <a:buNone/>
            </a:pPr>
            <a:r>
              <a:rPr lang="en-US" sz="2000" b="1" dirty="0">
                <a:solidFill>
                  <a:schemeClr val="tx2"/>
                </a:solidFill>
              </a:rPr>
              <a:t>		Where BUYER.Buyer must exist in SKU_DATA.Buyer</a:t>
            </a:r>
          </a:p>
          <a:p>
            <a:endParaRPr lang="en-US" sz="2000" dirty="0"/>
          </a:p>
        </p:txBody>
      </p:sp>
    </p:spTree>
    <p:extLst>
      <p:ext uri="{BB962C8B-B14F-4D97-AF65-F5344CB8AC3E}">
        <p14:creationId xmlns:p14="http://schemas.microsoft.com/office/powerpoint/2010/main" val="2034358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966182-46E2-46E4-B009-DA2E66229E0F}"/>
              </a:ext>
            </a:extLst>
          </p:cNvPr>
          <p:cNvSpPr>
            <a:spLocks noGrp="1"/>
          </p:cNvSpPr>
          <p:nvPr>
            <p:ph type="title"/>
          </p:nvPr>
        </p:nvSpPr>
        <p:spPr>
          <a:xfrm>
            <a:off x="838200" y="583242"/>
            <a:ext cx="10515600" cy="410648"/>
          </a:xfrm>
        </p:spPr>
        <p:txBody>
          <a:bodyPr>
            <a:normAutofit fontScale="90000"/>
          </a:bodyPr>
          <a:lstStyle/>
          <a:p>
            <a:r>
              <a:rPr lang="en-US" dirty="0"/>
              <a:t>Figure 3-21  The Results of the Straight-to-BCNF</a:t>
            </a:r>
          </a:p>
        </p:txBody>
      </p:sp>
      <p:pic>
        <p:nvPicPr>
          <p:cNvPr id="5" name="Picture 4">
            <a:extLst>
              <a:ext uri="{FF2B5EF4-FFF2-40B4-BE49-F238E27FC236}">
                <a16:creationId xmlns:a16="http://schemas.microsoft.com/office/drawing/2014/main" xmlns="" id="{F96F717E-1336-4802-8A80-5D65BB757884}"/>
              </a:ext>
            </a:extLst>
          </p:cNvPr>
          <p:cNvPicPr>
            <a:picLocks noChangeAspect="1"/>
          </p:cNvPicPr>
          <p:nvPr/>
        </p:nvPicPr>
        <p:blipFill>
          <a:blip r:embed="rId2"/>
          <a:stretch>
            <a:fillRect/>
          </a:stretch>
        </p:blipFill>
        <p:spPr>
          <a:xfrm>
            <a:off x="838201" y="1450299"/>
            <a:ext cx="10515600" cy="3871209"/>
          </a:xfrm>
          <a:prstGeom prst="rect">
            <a:avLst/>
          </a:prstGeom>
        </p:spPr>
      </p:pic>
    </p:spTree>
    <p:extLst>
      <p:ext uri="{BB962C8B-B14F-4D97-AF65-F5344CB8AC3E}">
        <p14:creationId xmlns:p14="http://schemas.microsoft.com/office/powerpoint/2010/main" val="20552200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A90488-6F33-45ED-8C6C-41F98196410C}"/>
              </a:ext>
            </a:extLst>
          </p:cNvPr>
          <p:cNvSpPr>
            <a:spLocks noGrp="1"/>
          </p:cNvSpPr>
          <p:nvPr>
            <p:ph type="title"/>
          </p:nvPr>
        </p:nvSpPr>
        <p:spPr/>
        <p:txBody>
          <a:bodyPr>
            <a:normAutofit/>
          </a:bodyPr>
          <a:lstStyle/>
          <a:p>
            <a:r>
              <a:rPr lang="en-US" dirty="0"/>
              <a:t>Figure 3-24  The STUDENT_ACTIVITY Normalization Example (1 of 4)</a:t>
            </a:r>
          </a:p>
        </p:txBody>
      </p:sp>
      <p:pic>
        <p:nvPicPr>
          <p:cNvPr id="5" name="Picture 4">
            <a:extLst>
              <a:ext uri="{FF2B5EF4-FFF2-40B4-BE49-F238E27FC236}">
                <a16:creationId xmlns:a16="http://schemas.microsoft.com/office/drawing/2014/main" xmlns="" id="{EC0ED05A-6749-4E19-8C39-19E1CD8BBF6A}"/>
              </a:ext>
            </a:extLst>
          </p:cNvPr>
          <p:cNvPicPr>
            <a:picLocks noChangeAspect="1"/>
          </p:cNvPicPr>
          <p:nvPr/>
        </p:nvPicPr>
        <p:blipFill>
          <a:blip r:embed="rId2"/>
          <a:stretch>
            <a:fillRect/>
          </a:stretch>
        </p:blipFill>
        <p:spPr>
          <a:xfrm>
            <a:off x="838200" y="2003793"/>
            <a:ext cx="10515600" cy="3722449"/>
          </a:xfrm>
          <a:prstGeom prst="rect">
            <a:avLst/>
          </a:prstGeom>
        </p:spPr>
      </p:pic>
    </p:spTree>
    <p:extLst>
      <p:ext uri="{BB962C8B-B14F-4D97-AF65-F5344CB8AC3E}">
        <p14:creationId xmlns:p14="http://schemas.microsoft.com/office/powerpoint/2010/main" val="24517529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04602F-9413-413E-8383-493CD00B8944}"/>
              </a:ext>
            </a:extLst>
          </p:cNvPr>
          <p:cNvSpPr>
            <a:spLocks noGrp="1"/>
          </p:cNvSpPr>
          <p:nvPr>
            <p:ph type="title"/>
          </p:nvPr>
        </p:nvSpPr>
        <p:spPr/>
        <p:txBody>
          <a:bodyPr/>
          <a:lstStyle/>
          <a:p>
            <a:r>
              <a:rPr lang="en-US" dirty="0"/>
              <a:t>The STUDENT_ACTIVITY Normalization Example (2 of 4)</a:t>
            </a:r>
          </a:p>
        </p:txBody>
      </p:sp>
      <p:sp>
        <p:nvSpPr>
          <p:cNvPr id="3" name="Text Placeholder 2">
            <a:extLst>
              <a:ext uri="{FF2B5EF4-FFF2-40B4-BE49-F238E27FC236}">
                <a16:creationId xmlns:a16="http://schemas.microsoft.com/office/drawing/2014/main" xmlns="" id="{B88F9290-B77F-4C72-B0EA-8673CF5FCE9F}"/>
              </a:ext>
            </a:extLst>
          </p:cNvPr>
          <p:cNvSpPr>
            <a:spLocks noGrp="1"/>
          </p:cNvSpPr>
          <p:nvPr>
            <p:ph idx="1"/>
          </p:nvPr>
        </p:nvSpPr>
        <p:spPr/>
        <p:txBody>
          <a:bodyPr>
            <a:normAutofit/>
          </a:bodyPr>
          <a:lstStyle/>
          <a:p>
            <a:r>
              <a:rPr lang="en-US" sz="2000" b="1" dirty="0">
                <a:solidFill>
                  <a:schemeClr val="tx2"/>
                </a:solidFill>
                <a:latin typeface="Palatino Linotype" panose="02040502050505030304" pitchFamily="18" charset="0"/>
              </a:rPr>
              <a:t>STUDENT_ACTIVITY (StudentID, StudentName, Activity, ActivityFee, AmountPaid)</a:t>
            </a:r>
          </a:p>
          <a:p>
            <a:pPr marL="101600" indent="0">
              <a:buNone/>
            </a:pPr>
            <a:r>
              <a:rPr lang="en-US" sz="2000" dirty="0"/>
              <a:t>1. Identify the functional Dependencies</a:t>
            </a:r>
          </a:p>
          <a:p>
            <a:pPr marL="588518" lvl="1" indent="0">
              <a:buNone/>
            </a:pPr>
            <a:r>
              <a:rPr lang="en-US" sz="2000" b="1" dirty="0">
                <a:solidFill>
                  <a:schemeClr val="tx2"/>
                </a:solidFill>
                <a:latin typeface="Palatino Linotype" panose="02040502050505030304" pitchFamily="18" charset="0"/>
              </a:rPr>
              <a:t>StudentID </a:t>
            </a:r>
            <a:r>
              <a:rPr lang="en-US" sz="2000" dirty="0">
                <a:solidFill>
                  <a:schemeClr val="tx2"/>
                </a:solidFill>
                <a:latin typeface="Arial" panose="020B0604020202020204" pitchFamily="34" charset="0"/>
                <a:sym typeface="Wingdings" panose="05000000000000000000" pitchFamily="2" charset="2"/>
              </a:rPr>
              <a:t></a:t>
            </a:r>
            <a:r>
              <a:rPr lang="en-US" sz="2000" dirty="0">
                <a:solidFill>
                  <a:schemeClr val="tx2"/>
                </a:solidFill>
                <a:latin typeface="Arial" panose="020B0604020202020204" pitchFamily="34" charset="0"/>
              </a:rPr>
              <a:t> </a:t>
            </a:r>
            <a:r>
              <a:rPr lang="en-US" sz="2000" b="1" dirty="0">
                <a:solidFill>
                  <a:schemeClr val="tx2"/>
                </a:solidFill>
                <a:latin typeface="Palatino Linotype" panose="02040502050505030304" pitchFamily="18" charset="0"/>
              </a:rPr>
              <a:t>StudentName</a:t>
            </a:r>
          </a:p>
          <a:p>
            <a:pPr marL="588518" lvl="1" indent="0">
              <a:buNone/>
            </a:pPr>
            <a:r>
              <a:rPr lang="en-US" sz="2000" b="1" dirty="0">
                <a:solidFill>
                  <a:schemeClr val="tx2"/>
                </a:solidFill>
                <a:latin typeface="Palatino Linotype" panose="02040502050505030304" pitchFamily="18" charset="0"/>
              </a:rPr>
              <a:t>StudentID </a:t>
            </a:r>
            <a:r>
              <a:rPr lang="en-US" sz="2000" dirty="0">
                <a:solidFill>
                  <a:schemeClr val="tx2"/>
                </a:solidFill>
                <a:latin typeface="Arial" panose="020B0604020202020204" pitchFamily="34" charset="0"/>
                <a:sym typeface="Wingdings" panose="05000000000000000000" pitchFamily="2" charset="2"/>
              </a:rPr>
              <a:t></a:t>
            </a:r>
            <a:r>
              <a:rPr lang="en-US" sz="2000" dirty="0">
                <a:solidFill>
                  <a:schemeClr val="tx2"/>
                </a:solidFill>
                <a:latin typeface="Arial" panose="020B0604020202020204" pitchFamily="34" charset="0"/>
              </a:rPr>
              <a:t> </a:t>
            </a:r>
            <a:r>
              <a:rPr lang="en-US" sz="2000" b="1" dirty="0">
                <a:solidFill>
                  <a:schemeClr val="tx2"/>
                </a:solidFill>
                <a:latin typeface="Palatino Linotype" panose="02040502050505030304" pitchFamily="18" charset="0"/>
              </a:rPr>
              <a:t>Activity  </a:t>
            </a:r>
            <a:r>
              <a:rPr lang="en-US" sz="2000" dirty="0">
                <a:solidFill>
                  <a:schemeClr val="tx1"/>
                </a:solidFill>
                <a:latin typeface="Palatino Linotype" panose="02040502050505030304" pitchFamily="18" charset="0"/>
              </a:rPr>
              <a:t>(depends if student can or cannot belong to just one activity!)</a:t>
            </a:r>
          </a:p>
          <a:p>
            <a:pPr marL="588518" lvl="1" indent="0">
              <a:buNone/>
            </a:pPr>
            <a:r>
              <a:rPr lang="en-US" sz="2000" b="1" dirty="0">
                <a:solidFill>
                  <a:schemeClr val="tx2"/>
                </a:solidFill>
                <a:latin typeface="Palatino Linotype" panose="02040502050505030304" pitchFamily="18" charset="0"/>
              </a:rPr>
              <a:t>Activity </a:t>
            </a:r>
            <a:r>
              <a:rPr lang="en-US" sz="2000" dirty="0">
                <a:solidFill>
                  <a:schemeClr val="tx2"/>
                </a:solidFill>
                <a:latin typeface="Arial" panose="020B0604020202020204" pitchFamily="34" charset="0"/>
                <a:sym typeface="Wingdings" panose="05000000000000000000" pitchFamily="2" charset="2"/>
              </a:rPr>
              <a:t></a:t>
            </a:r>
            <a:r>
              <a:rPr lang="en-US" sz="2000" dirty="0">
                <a:solidFill>
                  <a:schemeClr val="tx2"/>
                </a:solidFill>
                <a:latin typeface="Arial" panose="020B0604020202020204" pitchFamily="34" charset="0"/>
              </a:rPr>
              <a:t> </a:t>
            </a:r>
            <a:r>
              <a:rPr lang="en-US" sz="2000" b="1" dirty="0">
                <a:solidFill>
                  <a:schemeClr val="tx2"/>
                </a:solidFill>
                <a:latin typeface="Palatino Linotype" panose="02040502050505030304" pitchFamily="18" charset="0"/>
              </a:rPr>
              <a:t>ActivityFee</a:t>
            </a:r>
          </a:p>
          <a:p>
            <a:pPr marL="588518" lvl="1" indent="0">
              <a:buNone/>
            </a:pPr>
            <a:r>
              <a:rPr lang="en-US" sz="2000" b="1" dirty="0">
                <a:solidFill>
                  <a:schemeClr val="tx2"/>
                </a:solidFill>
                <a:latin typeface="Palatino Linotype" panose="02040502050505030304" pitchFamily="18" charset="0"/>
              </a:rPr>
              <a:t>(StudentID, Activity) </a:t>
            </a:r>
            <a:r>
              <a:rPr lang="en-US" sz="2000" dirty="0">
                <a:solidFill>
                  <a:schemeClr val="tx2"/>
                </a:solidFill>
                <a:latin typeface="Arial" panose="020B0604020202020204" pitchFamily="34" charset="0"/>
                <a:sym typeface="Wingdings" panose="05000000000000000000" pitchFamily="2" charset="2"/>
              </a:rPr>
              <a:t></a:t>
            </a:r>
            <a:r>
              <a:rPr lang="en-US" sz="2000" dirty="0">
                <a:solidFill>
                  <a:schemeClr val="tx2"/>
                </a:solidFill>
                <a:latin typeface="Arial" panose="020B0604020202020204" pitchFamily="34" charset="0"/>
              </a:rPr>
              <a:t> </a:t>
            </a:r>
            <a:r>
              <a:rPr lang="en-US" sz="2000" b="1" dirty="0">
                <a:solidFill>
                  <a:schemeClr val="tx2"/>
                </a:solidFill>
                <a:latin typeface="Palatino Linotype" panose="02040502050505030304" pitchFamily="18" charset="0"/>
              </a:rPr>
              <a:t>ActivityFee </a:t>
            </a:r>
            <a:r>
              <a:rPr lang="en-US" sz="2000" dirty="0">
                <a:solidFill>
                  <a:schemeClr val="tx1"/>
                </a:solidFill>
                <a:latin typeface="Palatino Linotype" panose="02040502050505030304" pitchFamily="18" charset="0"/>
              </a:rPr>
              <a:t>(assume a different fee for each different activity)</a:t>
            </a:r>
            <a:endParaRPr lang="en-US" sz="2000" b="1" dirty="0">
              <a:solidFill>
                <a:srgbClr val="00ABBD"/>
              </a:solidFill>
              <a:latin typeface="Palatino Linotype" panose="02040502050505030304" pitchFamily="18" charset="0"/>
            </a:endParaRPr>
          </a:p>
          <a:p>
            <a:pPr marL="588518" lvl="1" indent="0">
              <a:buNone/>
            </a:pPr>
            <a:r>
              <a:rPr lang="en-US" sz="2000" b="1" dirty="0">
                <a:solidFill>
                  <a:schemeClr val="tx2"/>
                </a:solidFill>
                <a:latin typeface="Palatino Linotype" panose="02040502050505030304" pitchFamily="18" charset="0"/>
              </a:rPr>
              <a:t>(StudentID, Activity) </a:t>
            </a:r>
            <a:r>
              <a:rPr lang="en-US" sz="2000" dirty="0">
                <a:solidFill>
                  <a:schemeClr val="tx2"/>
                </a:solidFill>
                <a:latin typeface="Arial" panose="020B0604020202020204" pitchFamily="34" charset="0"/>
                <a:sym typeface="Wingdings" panose="05000000000000000000" pitchFamily="2" charset="2"/>
              </a:rPr>
              <a:t></a:t>
            </a:r>
            <a:r>
              <a:rPr lang="en-US" sz="2000" dirty="0">
                <a:solidFill>
                  <a:schemeClr val="tx2"/>
                </a:solidFill>
                <a:latin typeface="Arial" panose="020B0604020202020204" pitchFamily="34" charset="0"/>
              </a:rPr>
              <a:t> </a:t>
            </a:r>
            <a:r>
              <a:rPr lang="en-US" sz="2000" b="1" dirty="0">
                <a:solidFill>
                  <a:schemeClr val="tx2"/>
                </a:solidFill>
                <a:latin typeface="Palatino Linotype" panose="02040502050505030304" pitchFamily="18" charset="0"/>
              </a:rPr>
              <a:t>AmountPaid</a:t>
            </a:r>
          </a:p>
          <a:p>
            <a:pPr marL="101600" indent="0">
              <a:buNone/>
            </a:pPr>
            <a:r>
              <a:rPr lang="en-US" sz="2000" dirty="0">
                <a:latin typeface="Palatino Linotype" panose="02040502050505030304" pitchFamily="18" charset="0"/>
              </a:rPr>
              <a:t>2. Thus we have three determinants (StudentID, Activity, and (StudentID, Activity)</a:t>
            </a:r>
          </a:p>
          <a:p>
            <a:pPr marL="558800" indent="-457200">
              <a:buAutoNum type="arabicPeriod"/>
            </a:pPr>
            <a:endParaRPr lang="en-US" sz="2000" dirty="0"/>
          </a:p>
        </p:txBody>
      </p:sp>
    </p:spTree>
    <p:extLst>
      <p:ext uri="{BB962C8B-B14F-4D97-AF65-F5344CB8AC3E}">
        <p14:creationId xmlns:p14="http://schemas.microsoft.com/office/powerpoint/2010/main" val="20535650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2164A5-E83B-4975-AFD5-C8558C83E284}"/>
              </a:ext>
            </a:extLst>
          </p:cNvPr>
          <p:cNvSpPr>
            <a:spLocks noGrp="1"/>
          </p:cNvSpPr>
          <p:nvPr>
            <p:ph type="title"/>
          </p:nvPr>
        </p:nvSpPr>
        <p:spPr/>
        <p:txBody>
          <a:bodyPr/>
          <a:lstStyle/>
          <a:p>
            <a:r>
              <a:rPr lang="en-US" dirty="0"/>
              <a:t>The STUDENT_ACTIVITY Normalization Example (3 of 4)</a:t>
            </a:r>
          </a:p>
        </p:txBody>
      </p:sp>
      <p:sp>
        <p:nvSpPr>
          <p:cNvPr id="3" name="Text Placeholder 2">
            <a:extLst>
              <a:ext uri="{FF2B5EF4-FFF2-40B4-BE49-F238E27FC236}">
                <a16:creationId xmlns:a16="http://schemas.microsoft.com/office/drawing/2014/main" xmlns="" id="{EC751033-E299-4BA3-969D-C0747176A505}"/>
              </a:ext>
            </a:extLst>
          </p:cNvPr>
          <p:cNvSpPr>
            <a:spLocks noGrp="1"/>
          </p:cNvSpPr>
          <p:nvPr>
            <p:ph idx="1"/>
          </p:nvPr>
        </p:nvSpPr>
        <p:spPr/>
        <p:txBody>
          <a:bodyPr/>
          <a:lstStyle/>
          <a:p>
            <a:pPr marL="101600" indent="0">
              <a:buNone/>
            </a:pPr>
            <a:r>
              <a:rPr lang="en-US" sz="2000" dirty="0"/>
              <a:t>To normalize this table, we need to construct tables so that every determinant is a candidate key. We can do this by creating a separate table for each functional dependency as before.</a:t>
            </a:r>
          </a:p>
          <a:p>
            <a:pPr marL="101600" marR="36030" indent="0">
              <a:buNone/>
            </a:pPr>
            <a:r>
              <a:rPr lang="en-US" sz="2000" b="1" dirty="0">
                <a:solidFill>
                  <a:schemeClr val="tx2"/>
                </a:solidFill>
                <a:latin typeface="Palatino Linotype" panose="02040502050505030304" pitchFamily="18" charset="0"/>
              </a:rPr>
              <a:t>STUDENT (</a:t>
            </a:r>
            <a:r>
              <a:rPr lang="en-US" sz="2000" b="1" u="sng" dirty="0">
                <a:solidFill>
                  <a:schemeClr val="tx2"/>
                </a:solidFill>
                <a:latin typeface="Palatino Linotype" panose="02040502050505030304" pitchFamily="18" charset="0"/>
              </a:rPr>
              <a:t>StudentID</a:t>
            </a:r>
            <a:r>
              <a:rPr lang="en-US" sz="2000" b="1" dirty="0">
                <a:solidFill>
                  <a:schemeClr val="tx2"/>
                </a:solidFill>
                <a:latin typeface="Palatino Linotype" panose="02040502050505030304" pitchFamily="18" charset="0"/>
              </a:rPr>
              <a:t>, StudentName) </a:t>
            </a:r>
          </a:p>
          <a:p>
            <a:pPr marL="101600" marR="36030" indent="0">
              <a:buNone/>
            </a:pPr>
            <a:r>
              <a:rPr lang="en-US" sz="2000" b="1" dirty="0">
                <a:solidFill>
                  <a:schemeClr val="tx2"/>
                </a:solidFill>
                <a:latin typeface="Palatino Linotype" panose="02040502050505030304" pitchFamily="18" charset="0"/>
              </a:rPr>
              <a:t>ACTIVITY (</a:t>
            </a:r>
            <a:r>
              <a:rPr lang="en-US" sz="2000" b="1" u="sng" dirty="0">
                <a:solidFill>
                  <a:schemeClr val="tx2"/>
                </a:solidFill>
                <a:latin typeface="Palatino Linotype" panose="02040502050505030304" pitchFamily="18" charset="0"/>
              </a:rPr>
              <a:t>Activity</a:t>
            </a:r>
            <a:r>
              <a:rPr lang="en-US" sz="2000" b="1" dirty="0">
                <a:solidFill>
                  <a:schemeClr val="tx2"/>
                </a:solidFill>
                <a:latin typeface="Palatino Linotype" panose="02040502050505030304" pitchFamily="18" charset="0"/>
              </a:rPr>
              <a:t>, ActivityFee)</a:t>
            </a:r>
          </a:p>
          <a:p>
            <a:pPr marL="101600" marR="36030" indent="0">
              <a:buNone/>
            </a:pPr>
            <a:r>
              <a:rPr lang="en-US" sz="2000" b="1" dirty="0">
                <a:solidFill>
                  <a:schemeClr val="tx2"/>
                </a:solidFill>
                <a:latin typeface="Palatino Linotype" panose="02040502050505030304" pitchFamily="18" charset="0"/>
              </a:rPr>
              <a:t>PAYMENT (</a:t>
            </a:r>
            <a:r>
              <a:rPr lang="en-US" sz="2000" b="1" i="1" u="sng" dirty="0">
                <a:solidFill>
                  <a:schemeClr val="tx2"/>
                </a:solidFill>
                <a:latin typeface="Palatino Linotype" panose="02040502050505030304" pitchFamily="18" charset="0"/>
              </a:rPr>
              <a:t>StudentID</a:t>
            </a:r>
            <a:r>
              <a:rPr lang="en-US" sz="2000" b="1" dirty="0">
                <a:solidFill>
                  <a:schemeClr val="tx2"/>
                </a:solidFill>
                <a:latin typeface="Palatino Linotype" panose="02040502050505030304" pitchFamily="18" charset="0"/>
              </a:rPr>
              <a:t>, </a:t>
            </a:r>
            <a:r>
              <a:rPr lang="en-US" sz="2000" b="1" i="1" u="sng" dirty="0">
                <a:solidFill>
                  <a:schemeClr val="tx2"/>
                </a:solidFill>
                <a:latin typeface="Palatino Linotype" panose="02040502050505030304" pitchFamily="18" charset="0"/>
              </a:rPr>
              <a:t>Activity</a:t>
            </a:r>
            <a:r>
              <a:rPr lang="en-US" sz="2000" b="1" dirty="0">
                <a:solidFill>
                  <a:schemeClr val="tx2"/>
                </a:solidFill>
                <a:latin typeface="Palatino Linotype" panose="02040502050505030304" pitchFamily="18" charset="0"/>
              </a:rPr>
              <a:t>, AmountPaid)</a:t>
            </a:r>
          </a:p>
          <a:p>
            <a:pPr marL="101600" indent="0">
              <a:buNone/>
            </a:pPr>
            <a:r>
              <a:rPr lang="en-US" sz="2000" dirty="0"/>
              <a:t>These tables are in BCNF and will have no anomalies from functional dependencies.</a:t>
            </a:r>
          </a:p>
        </p:txBody>
      </p:sp>
    </p:spTree>
    <p:extLst>
      <p:ext uri="{BB962C8B-B14F-4D97-AF65-F5344CB8AC3E}">
        <p14:creationId xmlns:p14="http://schemas.microsoft.com/office/powerpoint/2010/main" val="40944594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739AF9-D63C-4CB6-A694-1CE7A91A69FD}"/>
              </a:ext>
            </a:extLst>
          </p:cNvPr>
          <p:cNvSpPr>
            <a:spLocks noGrp="1"/>
          </p:cNvSpPr>
          <p:nvPr>
            <p:ph type="title"/>
          </p:nvPr>
        </p:nvSpPr>
        <p:spPr>
          <a:xfrm>
            <a:off x="838200" y="608683"/>
            <a:ext cx="10515600" cy="635501"/>
          </a:xfrm>
        </p:spPr>
        <p:txBody>
          <a:bodyPr>
            <a:normAutofit fontScale="90000"/>
          </a:bodyPr>
          <a:lstStyle/>
          <a:p>
            <a:r>
              <a:rPr lang="en-US" dirty="0"/>
              <a:t>Figure 3-25  The STUDENT_ACTIVITY Normalization Example (4 of 4)</a:t>
            </a:r>
          </a:p>
        </p:txBody>
      </p:sp>
      <p:pic>
        <p:nvPicPr>
          <p:cNvPr id="6" name="Picture 5">
            <a:extLst>
              <a:ext uri="{FF2B5EF4-FFF2-40B4-BE49-F238E27FC236}">
                <a16:creationId xmlns:a16="http://schemas.microsoft.com/office/drawing/2014/main" xmlns="" id="{1AAAE25D-4F5B-4F1F-9623-F7C0D18B3D2E}"/>
              </a:ext>
            </a:extLst>
          </p:cNvPr>
          <p:cNvPicPr>
            <a:picLocks noChangeAspect="1"/>
          </p:cNvPicPr>
          <p:nvPr/>
        </p:nvPicPr>
        <p:blipFill>
          <a:blip r:embed="rId2"/>
          <a:stretch>
            <a:fillRect/>
          </a:stretch>
        </p:blipFill>
        <p:spPr>
          <a:xfrm>
            <a:off x="838200" y="1606221"/>
            <a:ext cx="10515599" cy="4045071"/>
          </a:xfrm>
          <a:prstGeom prst="rect">
            <a:avLst/>
          </a:prstGeom>
        </p:spPr>
      </p:pic>
    </p:spTree>
    <p:extLst>
      <p:ext uri="{BB962C8B-B14F-4D97-AF65-F5344CB8AC3E}">
        <p14:creationId xmlns:p14="http://schemas.microsoft.com/office/powerpoint/2010/main" val="4226530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16AD95-93F8-437C-8540-2012661B94CA}"/>
              </a:ext>
            </a:extLst>
          </p:cNvPr>
          <p:cNvSpPr>
            <a:spLocks noGrp="1"/>
          </p:cNvSpPr>
          <p:nvPr>
            <p:ph type="title"/>
          </p:nvPr>
        </p:nvSpPr>
        <p:spPr/>
        <p:txBody>
          <a:bodyPr/>
          <a:lstStyle/>
          <a:p>
            <a:r>
              <a:rPr lang="en-US" dirty="0"/>
              <a:t>Multivalued Dependencies</a:t>
            </a:r>
          </a:p>
        </p:txBody>
      </p:sp>
      <p:sp>
        <p:nvSpPr>
          <p:cNvPr id="3" name="Text Placeholder 2">
            <a:extLst>
              <a:ext uri="{FF2B5EF4-FFF2-40B4-BE49-F238E27FC236}">
                <a16:creationId xmlns:a16="http://schemas.microsoft.com/office/drawing/2014/main" xmlns="" id="{F1EE1CBC-7A8D-4C9C-B7C5-9CA21420FA3A}"/>
              </a:ext>
            </a:extLst>
          </p:cNvPr>
          <p:cNvSpPr>
            <a:spLocks noGrp="1"/>
          </p:cNvSpPr>
          <p:nvPr>
            <p:ph idx="1"/>
          </p:nvPr>
        </p:nvSpPr>
        <p:spPr/>
        <p:txBody>
          <a:bodyPr>
            <a:normAutofit/>
          </a:bodyPr>
          <a:lstStyle/>
          <a:p>
            <a:pPr fontAlgn="base">
              <a:spcBef>
                <a:spcPct val="20000"/>
              </a:spcBef>
              <a:spcAft>
                <a:spcPct val="0"/>
              </a:spcAft>
              <a:buFontTx/>
              <a:buChar char="•"/>
            </a:pPr>
            <a:r>
              <a:rPr lang="en-US" sz="3200" dirty="0">
                <a:solidFill>
                  <a:srgbClr val="FF0000"/>
                </a:solidFill>
              </a:rPr>
              <a:t>A </a:t>
            </a:r>
            <a:r>
              <a:rPr lang="en-US" sz="3200" b="1" dirty="0">
                <a:solidFill>
                  <a:srgbClr val="0070C0"/>
                </a:solidFill>
              </a:rPr>
              <a:t>multivalued dependency</a:t>
            </a:r>
            <a:r>
              <a:rPr lang="en-US" sz="3200" dirty="0">
                <a:solidFill>
                  <a:srgbClr val="0070C0"/>
                </a:solidFill>
              </a:rPr>
              <a:t> </a:t>
            </a:r>
            <a:r>
              <a:rPr lang="en-US" sz="3200" dirty="0">
                <a:solidFill>
                  <a:srgbClr val="FF0000"/>
                </a:solidFill>
              </a:rPr>
              <a:t>occurs when a determinant is matched with a particular </a:t>
            </a:r>
            <a:r>
              <a:rPr lang="en-US" sz="3200" i="1" dirty="0">
                <a:solidFill>
                  <a:srgbClr val="FF0000"/>
                </a:solidFill>
              </a:rPr>
              <a:t>set</a:t>
            </a:r>
            <a:r>
              <a:rPr lang="en-US" sz="3200" dirty="0">
                <a:solidFill>
                  <a:srgbClr val="FF0000"/>
                </a:solidFill>
              </a:rPr>
              <a:t> of values:</a:t>
            </a:r>
          </a:p>
          <a:p>
            <a:pPr fontAlgn="base">
              <a:spcBef>
                <a:spcPct val="20000"/>
              </a:spcBef>
              <a:spcAft>
                <a:spcPct val="0"/>
              </a:spcAft>
              <a:buNone/>
            </a:pPr>
            <a:r>
              <a:rPr lang="en-US" sz="2800" b="1" dirty="0">
                <a:solidFill>
                  <a:srgbClr val="FF0000"/>
                </a:solidFill>
                <a:sym typeface="Wingdings" panose="05000000000000000000" pitchFamily="2" charset="2"/>
              </a:rPr>
              <a:t>	 </a:t>
            </a:r>
            <a:r>
              <a:rPr lang="en-US" b="1" dirty="0">
                <a:solidFill>
                  <a:srgbClr val="0070C0"/>
                </a:solidFill>
                <a:sym typeface="Wingdings" panose="05000000000000000000" pitchFamily="2" charset="2"/>
              </a:rPr>
              <a:t>Employee  Degree</a:t>
            </a:r>
          </a:p>
          <a:p>
            <a:pPr lvl="1" indent="-285750" fontAlgn="base">
              <a:spcBef>
                <a:spcPct val="20000"/>
              </a:spcBef>
              <a:spcAft>
                <a:spcPct val="0"/>
              </a:spcAft>
              <a:buNone/>
            </a:pPr>
            <a:r>
              <a:rPr lang="en-US" sz="2400" b="1" dirty="0">
                <a:solidFill>
                  <a:srgbClr val="0070C0"/>
                </a:solidFill>
                <a:sym typeface="Wingdings" panose="05000000000000000000" pitchFamily="2" charset="2"/>
              </a:rPr>
              <a:t>Employee  Sibling</a:t>
            </a:r>
          </a:p>
          <a:p>
            <a:pPr lvl="1" indent="-285750" fontAlgn="base">
              <a:spcBef>
                <a:spcPct val="20000"/>
              </a:spcBef>
              <a:spcAft>
                <a:spcPct val="0"/>
              </a:spcAft>
              <a:buNone/>
            </a:pPr>
            <a:r>
              <a:rPr lang="en-US" sz="2400" b="1" dirty="0">
                <a:solidFill>
                  <a:srgbClr val="0070C0"/>
                </a:solidFill>
                <a:sym typeface="Wingdings" panose="05000000000000000000" pitchFamily="2" charset="2"/>
              </a:rPr>
              <a:t>PartKit  Part</a:t>
            </a:r>
          </a:p>
          <a:p>
            <a:pPr fontAlgn="base">
              <a:spcBef>
                <a:spcPct val="20000"/>
              </a:spcBef>
              <a:spcAft>
                <a:spcPct val="0"/>
              </a:spcAft>
              <a:buFontTx/>
              <a:buChar char="•"/>
            </a:pPr>
            <a:r>
              <a:rPr lang="en-US" sz="3200" dirty="0">
                <a:solidFill>
                  <a:srgbClr val="FF0000"/>
                </a:solidFill>
              </a:rPr>
              <a:t>The determinant of a multivalued dependency can </a:t>
            </a:r>
            <a:r>
              <a:rPr lang="en-US" sz="3200" i="1" dirty="0">
                <a:solidFill>
                  <a:srgbClr val="0070C0"/>
                </a:solidFill>
              </a:rPr>
              <a:t>never</a:t>
            </a:r>
            <a:r>
              <a:rPr lang="en-US" sz="3200" dirty="0">
                <a:solidFill>
                  <a:srgbClr val="FF0000"/>
                </a:solidFill>
              </a:rPr>
              <a:t> be a primary key.</a:t>
            </a:r>
          </a:p>
          <a:p>
            <a:endParaRPr lang="en-US" dirty="0"/>
          </a:p>
        </p:txBody>
      </p:sp>
    </p:spTree>
    <p:extLst>
      <p:ext uri="{BB962C8B-B14F-4D97-AF65-F5344CB8AC3E}">
        <p14:creationId xmlns:p14="http://schemas.microsoft.com/office/powerpoint/2010/main" val="2536275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C8AF82-179E-413F-B7AF-74ABA3F4D43E}"/>
              </a:ext>
            </a:extLst>
          </p:cNvPr>
          <p:cNvSpPr>
            <a:spLocks noGrp="1"/>
          </p:cNvSpPr>
          <p:nvPr>
            <p:ph type="title"/>
          </p:nvPr>
        </p:nvSpPr>
        <p:spPr>
          <a:xfrm>
            <a:off x="838200" y="463319"/>
            <a:ext cx="10515600" cy="650491"/>
          </a:xfrm>
        </p:spPr>
        <p:txBody>
          <a:bodyPr>
            <a:normAutofit fontScale="90000"/>
          </a:bodyPr>
          <a:lstStyle/>
          <a:p>
            <a:r>
              <a:rPr lang="en-US" dirty="0"/>
              <a:t>Figure 3-28  Examples of Multivalued Dependencies</a:t>
            </a:r>
          </a:p>
        </p:txBody>
      </p:sp>
      <p:pic>
        <p:nvPicPr>
          <p:cNvPr id="5" name="Picture 4">
            <a:extLst>
              <a:ext uri="{FF2B5EF4-FFF2-40B4-BE49-F238E27FC236}">
                <a16:creationId xmlns:a16="http://schemas.microsoft.com/office/drawing/2014/main" xmlns="" id="{13FCFE30-05B7-4F38-AFCC-19612D13AA7D}"/>
              </a:ext>
            </a:extLst>
          </p:cNvPr>
          <p:cNvPicPr>
            <a:picLocks noChangeAspect="1"/>
          </p:cNvPicPr>
          <p:nvPr/>
        </p:nvPicPr>
        <p:blipFill>
          <a:blip r:embed="rId2"/>
          <a:stretch>
            <a:fillRect/>
          </a:stretch>
        </p:blipFill>
        <p:spPr>
          <a:xfrm>
            <a:off x="891290" y="1554100"/>
            <a:ext cx="10409419" cy="3913002"/>
          </a:xfrm>
          <a:prstGeom prst="rect">
            <a:avLst/>
          </a:prstGeom>
        </p:spPr>
      </p:pic>
    </p:spTree>
    <p:extLst>
      <p:ext uri="{BB962C8B-B14F-4D97-AF65-F5344CB8AC3E}">
        <p14:creationId xmlns:p14="http://schemas.microsoft.com/office/powerpoint/2010/main" val="315585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A2D286-0DD2-4DE7-AC1E-B77DD62B2981}"/>
              </a:ext>
            </a:extLst>
          </p:cNvPr>
          <p:cNvSpPr>
            <a:spLocks noGrp="1"/>
          </p:cNvSpPr>
          <p:nvPr>
            <p:ph type="title"/>
          </p:nvPr>
        </p:nvSpPr>
        <p:spPr/>
        <p:txBody>
          <a:bodyPr/>
          <a:lstStyle/>
          <a:p>
            <a:r>
              <a:rPr lang="en-US" dirty="0"/>
              <a:t>But First--</a:t>
            </a:r>
          </a:p>
        </p:txBody>
      </p:sp>
      <p:sp>
        <p:nvSpPr>
          <p:cNvPr id="3" name="Text Placeholder 2">
            <a:extLst>
              <a:ext uri="{FF2B5EF4-FFF2-40B4-BE49-F238E27FC236}">
                <a16:creationId xmlns:a16="http://schemas.microsoft.com/office/drawing/2014/main" xmlns="" id="{74501FBD-A987-4244-9975-D93485E6B56D}"/>
              </a:ext>
            </a:extLst>
          </p:cNvPr>
          <p:cNvSpPr>
            <a:spLocks noGrp="1"/>
          </p:cNvSpPr>
          <p:nvPr>
            <p:ph idx="1"/>
          </p:nvPr>
        </p:nvSpPr>
        <p:spPr/>
        <p:txBody>
          <a:bodyPr/>
          <a:lstStyle/>
          <a:p>
            <a:pPr eaLnBrk="1" hangingPunct="1"/>
            <a:r>
              <a:rPr lang="en-US" sz="2800" dirty="0"/>
              <a:t>We need to understand:</a:t>
            </a:r>
          </a:p>
          <a:p>
            <a:pPr lvl="1" eaLnBrk="1" hangingPunct="1"/>
            <a:r>
              <a:rPr lang="en-US" sz="2800" dirty="0"/>
              <a:t>The </a:t>
            </a:r>
            <a:r>
              <a:rPr lang="en-US" sz="2800" b="1" dirty="0">
                <a:solidFill>
                  <a:schemeClr val="tx2"/>
                </a:solidFill>
              </a:rPr>
              <a:t>relational model</a:t>
            </a:r>
          </a:p>
          <a:p>
            <a:pPr lvl="1" eaLnBrk="1" hangingPunct="1"/>
            <a:r>
              <a:rPr lang="en-US" sz="2800" b="1" dirty="0">
                <a:solidFill>
                  <a:schemeClr val="tx2"/>
                </a:solidFill>
              </a:rPr>
              <a:t>Relational model terminology</a:t>
            </a:r>
          </a:p>
          <a:p>
            <a:endParaRPr lang="en-US" dirty="0"/>
          </a:p>
        </p:txBody>
      </p:sp>
    </p:spTree>
    <p:extLst>
      <p:ext uri="{BB962C8B-B14F-4D97-AF65-F5344CB8AC3E}">
        <p14:creationId xmlns:p14="http://schemas.microsoft.com/office/powerpoint/2010/main" val="5907472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9CF5B8-41C7-4A4E-A0AC-9F369345D6E1}"/>
              </a:ext>
            </a:extLst>
          </p:cNvPr>
          <p:cNvSpPr>
            <a:spLocks noGrp="1"/>
          </p:cNvSpPr>
          <p:nvPr>
            <p:ph type="title"/>
          </p:nvPr>
        </p:nvSpPr>
        <p:spPr/>
        <p:txBody>
          <a:bodyPr/>
          <a:lstStyle/>
          <a:p>
            <a:r>
              <a:rPr lang="en-US" dirty="0"/>
              <a:t>Figure 3-29 Two Multivalued Dependencies</a:t>
            </a:r>
          </a:p>
        </p:txBody>
      </p:sp>
      <p:pic>
        <p:nvPicPr>
          <p:cNvPr id="5" name="Picture 4">
            <a:extLst>
              <a:ext uri="{FF2B5EF4-FFF2-40B4-BE49-F238E27FC236}">
                <a16:creationId xmlns:a16="http://schemas.microsoft.com/office/drawing/2014/main" xmlns="" id="{ECB65DF7-5DDF-4222-8880-AEDE8C760D5E}"/>
              </a:ext>
            </a:extLst>
          </p:cNvPr>
          <p:cNvPicPr>
            <a:picLocks noChangeAspect="1"/>
          </p:cNvPicPr>
          <p:nvPr/>
        </p:nvPicPr>
        <p:blipFill>
          <a:blip r:embed="rId2"/>
          <a:stretch>
            <a:fillRect/>
          </a:stretch>
        </p:blipFill>
        <p:spPr>
          <a:xfrm>
            <a:off x="3694865" y="1725589"/>
            <a:ext cx="4802271" cy="3624177"/>
          </a:xfrm>
          <a:prstGeom prst="rect">
            <a:avLst/>
          </a:prstGeom>
        </p:spPr>
      </p:pic>
    </p:spTree>
    <p:extLst>
      <p:ext uri="{BB962C8B-B14F-4D97-AF65-F5344CB8AC3E}">
        <p14:creationId xmlns:p14="http://schemas.microsoft.com/office/powerpoint/2010/main" val="70448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92923B-88F5-439E-B95A-E1850322CBFB}"/>
              </a:ext>
            </a:extLst>
          </p:cNvPr>
          <p:cNvSpPr>
            <a:spLocks noGrp="1"/>
          </p:cNvSpPr>
          <p:nvPr>
            <p:ph type="title"/>
          </p:nvPr>
        </p:nvSpPr>
        <p:spPr/>
        <p:txBody>
          <a:bodyPr/>
          <a:lstStyle/>
          <a:p>
            <a:r>
              <a:rPr lang="en-US" dirty="0"/>
              <a:t>Fourth Normal Form (4NF)</a:t>
            </a:r>
            <a:br>
              <a:rPr lang="en-US" dirty="0"/>
            </a:br>
            <a:r>
              <a:rPr lang="en-US" dirty="0"/>
              <a:t>Eliminating Multivalued Anomalies</a:t>
            </a:r>
          </a:p>
        </p:txBody>
      </p:sp>
      <p:sp>
        <p:nvSpPr>
          <p:cNvPr id="3" name="Text Placeholder 2">
            <a:extLst>
              <a:ext uri="{FF2B5EF4-FFF2-40B4-BE49-F238E27FC236}">
                <a16:creationId xmlns:a16="http://schemas.microsoft.com/office/drawing/2014/main" xmlns="" id="{B28B9E68-7A45-423F-9869-1DDF4AF75983}"/>
              </a:ext>
            </a:extLst>
          </p:cNvPr>
          <p:cNvSpPr>
            <a:spLocks noGrp="1"/>
          </p:cNvSpPr>
          <p:nvPr>
            <p:ph idx="1"/>
          </p:nvPr>
        </p:nvSpPr>
        <p:spPr/>
        <p:txBody>
          <a:bodyPr/>
          <a:lstStyle/>
          <a:p>
            <a:r>
              <a:rPr lang="en-US" sz="2800" dirty="0"/>
              <a:t>Multivalued dependencies are not a problem if they are in a separate relation, therefore:</a:t>
            </a:r>
          </a:p>
          <a:p>
            <a:pPr lvl="1"/>
            <a:r>
              <a:rPr lang="en-US" sz="2400" dirty="0"/>
              <a:t>Always put multivalued dependencies into their own relation</a:t>
            </a:r>
          </a:p>
          <a:p>
            <a:pPr lvl="1"/>
            <a:r>
              <a:rPr lang="en-US" sz="2400" dirty="0"/>
              <a:t>This is </a:t>
            </a:r>
            <a:r>
              <a:rPr lang="en-US" sz="2400" dirty="0" smtClean="0"/>
              <a:t>known </a:t>
            </a:r>
            <a:r>
              <a:rPr lang="en-US" sz="2400" dirty="0"/>
              <a:t>as </a:t>
            </a:r>
            <a:r>
              <a:rPr lang="en-US" sz="2400" b="1" dirty="0">
                <a:solidFill>
                  <a:schemeClr val="tx2"/>
                </a:solidFill>
              </a:rPr>
              <a:t>Fourth Normal Form (4NF)</a:t>
            </a:r>
          </a:p>
        </p:txBody>
      </p:sp>
    </p:spTree>
    <p:extLst>
      <p:ext uri="{BB962C8B-B14F-4D97-AF65-F5344CB8AC3E}">
        <p14:creationId xmlns:p14="http://schemas.microsoft.com/office/powerpoint/2010/main" val="2239701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A9E32D-BAFD-41CA-B29C-5F960744B2CB}"/>
              </a:ext>
            </a:extLst>
          </p:cNvPr>
          <p:cNvSpPr>
            <a:spLocks noGrp="1"/>
          </p:cNvSpPr>
          <p:nvPr>
            <p:ph type="title"/>
          </p:nvPr>
        </p:nvSpPr>
        <p:spPr>
          <a:xfrm>
            <a:off x="838200" y="509839"/>
            <a:ext cx="10515600" cy="440628"/>
          </a:xfrm>
        </p:spPr>
        <p:txBody>
          <a:bodyPr>
            <a:normAutofit fontScale="90000"/>
          </a:bodyPr>
          <a:lstStyle/>
          <a:p>
            <a:r>
              <a:rPr lang="en-US" dirty="0"/>
              <a:t>Figure 3-2  Remember That Very Strange Table?</a:t>
            </a:r>
          </a:p>
        </p:txBody>
      </p:sp>
      <p:sp>
        <p:nvSpPr>
          <p:cNvPr id="3" name="Text Placeholder 2">
            <a:extLst>
              <a:ext uri="{FF2B5EF4-FFF2-40B4-BE49-F238E27FC236}">
                <a16:creationId xmlns:a16="http://schemas.microsoft.com/office/drawing/2014/main" xmlns="" id="{E719E4F7-0CDD-4CE6-814B-C1E6C7774269}"/>
              </a:ext>
            </a:extLst>
          </p:cNvPr>
          <p:cNvSpPr>
            <a:spLocks noGrp="1"/>
          </p:cNvSpPr>
          <p:nvPr>
            <p:ph idx="1"/>
          </p:nvPr>
        </p:nvSpPr>
        <p:spPr/>
        <p:txBody>
          <a:bodyPr>
            <a:normAutofit fontScale="850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01600" indent="0">
              <a:buNone/>
            </a:pPr>
            <a:r>
              <a:rPr lang="en-US" dirty="0"/>
              <a:t>Now we understand why this is a very strange table. It has </a:t>
            </a:r>
            <a:r>
              <a:rPr lang="en-US" b="1" dirty="0">
                <a:solidFill>
                  <a:schemeClr val="tx2"/>
                </a:solidFill>
              </a:rPr>
              <a:t>multivalued dependencies!</a:t>
            </a:r>
          </a:p>
        </p:txBody>
      </p:sp>
      <p:pic>
        <p:nvPicPr>
          <p:cNvPr id="5" name="Picture 4">
            <a:extLst>
              <a:ext uri="{FF2B5EF4-FFF2-40B4-BE49-F238E27FC236}">
                <a16:creationId xmlns:a16="http://schemas.microsoft.com/office/drawing/2014/main" xmlns="" id="{D9AB44A8-82A3-4EF3-A9DD-96EC885E38B4}"/>
              </a:ext>
            </a:extLst>
          </p:cNvPr>
          <p:cNvPicPr>
            <a:picLocks noChangeAspect="1"/>
          </p:cNvPicPr>
          <p:nvPr/>
        </p:nvPicPr>
        <p:blipFill>
          <a:blip r:embed="rId2"/>
          <a:stretch>
            <a:fillRect/>
          </a:stretch>
        </p:blipFill>
        <p:spPr>
          <a:xfrm>
            <a:off x="1004341" y="1189226"/>
            <a:ext cx="10058400" cy="4222223"/>
          </a:xfrm>
          <a:prstGeom prst="rect">
            <a:avLst/>
          </a:prstGeom>
        </p:spPr>
      </p:pic>
    </p:spTree>
    <p:extLst>
      <p:ext uri="{BB962C8B-B14F-4D97-AF65-F5344CB8AC3E}">
        <p14:creationId xmlns:p14="http://schemas.microsoft.com/office/powerpoint/2010/main" val="511967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ABC5B9-B392-4C7F-B497-6F393F8265C2}"/>
              </a:ext>
            </a:extLst>
          </p:cNvPr>
          <p:cNvSpPr>
            <a:spLocks noGrp="1"/>
          </p:cNvSpPr>
          <p:nvPr>
            <p:ph type="title"/>
          </p:nvPr>
        </p:nvSpPr>
        <p:spPr>
          <a:xfrm>
            <a:off x="838200" y="503753"/>
            <a:ext cx="10515600" cy="425638"/>
          </a:xfrm>
        </p:spPr>
        <p:txBody>
          <a:bodyPr>
            <a:normAutofit fontScale="90000"/>
          </a:bodyPr>
          <a:lstStyle/>
          <a:p>
            <a:r>
              <a:rPr lang="en-US" dirty="0"/>
              <a:t>Figure 3-31  4NF</a:t>
            </a:r>
          </a:p>
        </p:txBody>
      </p:sp>
      <p:sp>
        <p:nvSpPr>
          <p:cNvPr id="3" name="Text Placeholder 2">
            <a:extLst>
              <a:ext uri="{FF2B5EF4-FFF2-40B4-BE49-F238E27FC236}">
                <a16:creationId xmlns:a16="http://schemas.microsoft.com/office/drawing/2014/main" xmlns="" id="{B194E43C-1F68-44F6-9A30-4625FFD5AC2B}"/>
              </a:ext>
            </a:extLst>
          </p:cNvPr>
          <p:cNvSpPr>
            <a:spLocks noGrp="1"/>
          </p:cNvSpPr>
          <p:nvPr>
            <p:ph idx="1"/>
          </p:nvPr>
        </p:nvSpPr>
        <p:spPr>
          <a:xfrm>
            <a:off x="838200" y="1320224"/>
            <a:ext cx="10515600" cy="3762851"/>
          </a:xfrm>
        </p:spPr>
        <p:txBody>
          <a:bodyPr/>
          <a:lstStyle/>
          <a:p>
            <a:r>
              <a:rPr lang="en-US" sz="2600" dirty="0"/>
              <a:t>Use </a:t>
            </a:r>
            <a:r>
              <a:rPr lang="en-US" sz="2600" b="1" dirty="0">
                <a:solidFill>
                  <a:schemeClr val="tx2"/>
                </a:solidFill>
              </a:rPr>
              <a:t>4NF</a:t>
            </a:r>
            <a:r>
              <a:rPr lang="en-US" sz="2600" dirty="0"/>
              <a:t> to resolve the </a:t>
            </a:r>
            <a:r>
              <a:rPr lang="en-US" sz="2600" b="1" dirty="0">
                <a:solidFill>
                  <a:schemeClr val="tx2"/>
                </a:solidFill>
              </a:rPr>
              <a:t>multivalued dependencies</a:t>
            </a:r>
            <a:r>
              <a:rPr lang="en-US" sz="2600" dirty="0"/>
              <a:t>!</a:t>
            </a:r>
          </a:p>
        </p:txBody>
      </p:sp>
      <p:pic>
        <p:nvPicPr>
          <p:cNvPr id="4" name="Picture 3">
            <a:extLst>
              <a:ext uri="{FF2B5EF4-FFF2-40B4-BE49-F238E27FC236}">
                <a16:creationId xmlns:a16="http://schemas.microsoft.com/office/drawing/2014/main" xmlns="" id="{38598546-57AD-445D-964B-271C69900108}"/>
              </a:ext>
            </a:extLst>
          </p:cNvPr>
          <p:cNvPicPr>
            <a:picLocks noChangeAspect="1"/>
          </p:cNvPicPr>
          <p:nvPr/>
        </p:nvPicPr>
        <p:blipFill>
          <a:blip r:embed="rId2"/>
          <a:stretch>
            <a:fillRect/>
          </a:stretch>
        </p:blipFill>
        <p:spPr>
          <a:xfrm>
            <a:off x="838200" y="2068643"/>
            <a:ext cx="10515599" cy="3557019"/>
          </a:xfrm>
          <a:prstGeom prst="rect">
            <a:avLst/>
          </a:prstGeom>
        </p:spPr>
      </p:pic>
    </p:spTree>
    <p:extLst>
      <p:ext uri="{BB962C8B-B14F-4D97-AF65-F5344CB8AC3E}">
        <p14:creationId xmlns:p14="http://schemas.microsoft.com/office/powerpoint/2010/main" val="1978895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63F953-5803-4ADA-A6EC-37D89317A732}"/>
              </a:ext>
            </a:extLst>
          </p:cNvPr>
          <p:cNvSpPr>
            <a:spLocks noGrp="1"/>
          </p:cNvSpPr>
          <p:nvPr>
            <p:ph type="title"/>
          </p:nvPr>
        </p:nvSpPr>
        <p:spPr/>
        <p:txBody>
          <a:bodyPr>
            <a:normAutofit/>
          </a:bodyPr>
          <a:lstStyle/>
          <a:p>
            <a:r>
              <a:rPr lang="en-US" sz="3200" dirty="0"/>
              <a:t>Database Processing</a:t>
            </a:r>
            <a:br>
              <a:rPr lang="en-US" sz="3200" dirty="0"/>
            </a:br>
            <a:r>
              <a:rPr lang="en-US" sz="2400" dirty="0"/>
              <a:t>Fundamentals, Design, and Implementation (14</a:t>
            </a:r>
            <a:r>
              <a:rPr lang="en-US" sz="2400" baseline="30000" dirty="0"/>
              <a:t>th</a:t>
            </a:r>
            <a:r>
              <a:rPr lang="en-US" sz="2400" dirty="0"/>
              <a:t> Edition)</a:t>
            </a:r>
            <a:endParaRPr lang="en-US" dirty="0"/>
          </a:p>
        </p:txBody>
      </p:sp>
      <p:sp>
        <p:nvSpPr>
          <p:cNvPr id="3" name="Text Placeholder 2">
            <a:extLst>
              <a:ext uri="{FF2B5EF4-FFF2-40B4-BE49-F238E27FC236}">
                <a16:creationId xmlns:a16="http://schemas.microsoft.com/office/drawing/2014/main" xmlns="" id="{791009AA-2299-4659-84BB-91922965291C}"/>
              </a:ext>
            </a:extLst>
          </p:cNvPr>
          <p:cNvSpPr>
            <a:spLocks noGrp="1"/>
          </p:cNvSpPr>
          <p:nvPr>
            <p:ph idx="1"/>
          </p:nvPr>
        </p:nvSpPr>
        <p:spPr/>
        <p:txBody>
          <a:bodyPr/>
          <a:lstStyle/>
          <a:p>
            <a:pPr marL="101600" indent="0" algn="ctr">
              <a:buNone/>
            </a:pPr>
            <a:endParaRPr lang="en-US" sz="3600" b="1" dirty="0">
              <a:solidFill>
                <a:srgbClr val="007FA3"/>
              </a:solidFill>
            </a:endParaRPr>
          </a:p>
          <a:p>
            <a:pPr marL="101600" indent="0" algn="ctr">
              <a:buNone/>
            </a:pPr>
            <a:r>
              <a:rPr lang="en-US" sz="3600" b="1" dirty="0">
                <a:solidFill>
                  <a:srgbClr val="007FA3"/>
                </a:solidFill>
              </a:rPr>
              <a:t>End of Presentation:</a:t>
            </a:r>
          </a:p>
          <a:p>
            <a:pPr marL="101600" indent="0" algn="ctr">
              <a:buNone/>
            </a:pPr>
            <a:r>
              <a:rPr lang="en-US" sz="3600" dirty="0">
                <a:solidFill>
                  <a:srgbClr val="000000"/>
                </a:solidFill>
              </a:rPr>
              <a:t>Chapter Three</a:t>
            </a:r>
          </a:p>
          <a:p>
            <a:endParaRPr lang="en-US" dirty="0"/>
          </a:p>
        </p:txBody>
      </p:sp>
    </p:spTree>
    <p:extLst>
      <p:ext uri="{BB962C8B-B14F-4D97-AF65-F5344CB8AC3E}">
        <p14:creationId xmlns:p14="http://schemas.microsoft.com/office/powerpoint/2010/main" val="1467578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prstGeom prst="rect">
            <a:avLst/>
          </a:prstGeom>
        </p:spPr>
        <p:txBody>
          <a:bodyPr vert="horz" lIns="91425" tIns="91425" rIns="91425" bIns="91425" rtlCol="0" anchor="b" anchorCtr="0">
            <a:noAutofit/>
          </a:bodyPr>
          <a:lstStyle/>
          <a:p>
            <a:pPr>
              <a:spcBef>
                <a:spcPts val="0"/>
              </a:spcBef>
              <a:buClr>
                <a:schemeClr val="lt2"/>
              </a:buClr>
              <a:buSzPct val="25000"/>
            </a:pPr>
            <a:r>
              <a:rPr lang="en-US" dirty="0">
                <a:solidFill>
                  <a:schemeClr val="lt2"/>
                </a:solidFill>
              </a:rPr>
              <a:t>Copyright</a:t>
            </a:r>
          </a:p>
        </p:txBody>
      </p:sp>
      <p:pic>
        <p:nvPicPr>
          <p:cNvPr id="386" name="Shape 386"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title="Copyright Notice"/>
          <p:cNvPicPr preferRelativeResize="0"/>
          <p:nvPr/>
        </p:nvPicPr>
        <p:blipFill>
          <a:blip r:embed="rId3">
            <a:alphaModFix/>
          </a:blip>
          <a:stretch>
            <a:fillRect/>
          </a:stretch>
        </p:blipFill>
        <p:spPr>
          <a:xfrm>
            <a:off x="2239651" y="2310097"/>
            <a:ext cx="7419975" cy="2466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4C6A93-0586-496F-BA97-7123B3DA646F}"/>
              </a:ext>
            </a:extLst>
          </p:cNvPr>
          <p:cNvSpPr>
            <a:spLocks noGrp="1"/>
          </p:cNvSpPr>
          <p:nvPr>
            <p:ph type="title"/>
          </p:nvPr>
        </p:nvSpPr>
        <p:spPr/>
        <p:txBody>
          <a:bodyPr/>
          <a:lstStyle/>
          <a:p>
            <a:r>
              <a:rPr lang="en-US" dirty="0"/>
              <a:t>The Relational Model</a:t>
            </a:r>
          </a:p>
        </p:txBody>
      </p:sp>
      <p:sp>
        <p:nvSpPr>
          <p:cNvPr id="3" name="Text Placeholder 2">
            <a:extLst>
              <a:ext uri="{FF2B5EF4-FFF2-40B4-BE49-F238E27FC236}">
                <a16:creationId xmlns:a16="http://schemas.microsoft.com/office/drawing/2014/main" xmlns="" id="{5C7B2BA7-E052-4F4C-86BA-3F16016DDE17}"/>
              </a:ext>
            </a:extLst>
          </p:cNvPr>
          <p:cNvSpPr>
            <a:spLocks noGrp="1"/>
          </p:cNvSpPr>
          <p:nvPr>
            <p:ph idx="1"/>
          </p:nvPr>
        </p:nvSpPr>
        <p:spPr/>
        <p:txBody>
          <a:bodyPr/>
          <a:lstStyle/>
          <a:p>
            <a:pPr eaLnBrk="1" hangingPunct="1"/>
            <a:r>
              <a:rPr lang="en-US" sz="2800" dirty="0"/>
              <a:t>Introduced in a </a:t>
            </a:r>
            <a:r>
              <a:rPr lang="en-US" sz="2800" dirty="0">
                <a:solidFill>
                  <a:schemeClr val="tx2"/>
                </a:solidFill>
                <a:hlinkClick r:id="rId2"/>
              </a:rPr>
              <a:t>paper</a:t>
            </a:r>
            <a:r>
              <a:rPr lang="en-US" sz="2800" dirty="0"/>
              <a:t> published in 1970</a:t>
            </a:r>
          </a:p>
          <a:p>
            <a:pPr eaLnBrk="1" hangingPunct="1"/>
            <a:r>
              <a:rPr lang="en-US" sz="2800" dirty="0"/>
              <a:t>Created by E.F. Codd</a:t>
            </a:r>
          </a:p>
          <a:p>
            <a:pPr lvl="1" eaLnBrk="1" hangingPunct="1"/>
            <a:r>
              <a:rPr lang="en-US" sz="2800" dirty="0"/>
              <a:t>IBM engineer</a:t>
            </a:r>
          </a:p>
          <a:p>
            <a:pPr lvl="1" eaLnBrk="1" hangingPunct="1"/>
            <a:r>
              <a:rPr lang="en-US" sz="2800" dirty="0"/>
              <a:t>The model used mathematics known as “relational algebra”</a:t>
            </a:r>
          </a:p>
          <a:p>
            <a:pPr eaLnBrk="1" hangingPunct="1"/>
            <a:r>
              <a:rPr lang="en-US" sz="2800" dirty="0"/>
              <a:t>Now the standard model for commercial DBMS products</a:t>
            </a:r>
          </a:p>
          <a:p>
            <a:endParaRPr lang="en-US" dirty="0"/>
          </a:p>
        </p:txBody>
      </p:sp>
    </p:spTree>
    <p:extLst>
      <p:ext uri="{BB962C8B-B14F-4D97-AF65-F5344CB8AC3E}">
        <p14:creationId xmlns:p14="http://schemas.microsoft.com/office/powerpoint/2010/main" val="436675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FB0162-AE2C-4108-BCE3-890B0780C976}"/>
              </a:ext>
            </a:extLst>
          </p:cNvPr>
          <p:cNvSpPr>
            <a:spLocks noGrp="1"/>
          </p:cNvSpPr>
          <p:nvPr>
            <p:ph type="title"/>
          </p:nvPr>
        </p:nvSpPr>
        <p:spPr/>
        <p:txBody>
          <a:bodyPr>
            <a:normAutofit fontScale="90000"/>
          </a:bodyPr>
          <a:lstStyle/>
          <a:p>
            <a:r>
              <a:rPr lang="en-US" dirty="0"/>
              <a:t>Figure 3-3</a:t>
            </a:r>
            <a:br>
              <a:rPr lang="en-US" dirty="0"/>
            </a:br>
            <a:r>
              <a:rPr lang="en-US" dirty="0"/>
              <a:t>Important Relational Model Terms</a:t>
            </a:r>
          </a:p>
        </p:txBody>
      </p:sp>
      <p:graphicFrame>
        <p:nvGraphicFramePr>
          <p:cNvPr id="4" name="Table 3">
            <a:extLst>
              <a:ext uri="{FF2B5EF4-FFF2-40B4-BE49-F238E27FC236}">
                <a16:creationId xmlns:a16="http://schemas.microsoft.com/office/drawing/2014/main" xmlns="" id="{C9D67B29-C868-49BC-9BFE-AA921A61DB42}"/>
              </a:ext>
            </a:extLst>
          </p:cNvPr>
          <p:cNvGraphicFramePr>
            <a:graphicFrameLocks noGrp="1"/>
          </p:cNvGraphicFramePr>
          <p:nvPr>
            <p:extLst>
              <p:ext uri="{D42A27DB-BD31-4B8C-83A1-F6EECF244321}">
                <p14:modId xmlns:p14="http://schemas.microsoft.com/office/powerpoint/2010/main" val="3583554935"/>
              </p:ext>
            </p:extLst>
          </p:nvPr>
        </p:nvGraphicFramePr>
        <p:xfrm>
          <a:off x="1828800" y="1619084"/>
          <a:ext cx="7884826" cy="4450080"/>
        </p:xfrm>
        <a:graphic>
          <a:graphicData uri="http://schemas.openxmlformats.org/drawingml/2006/table">
            <a:tbl>
              <a:tblPr firstRow="1" bandRow="1">
                <a:tableStyleId>{40F9630F-82C1-40B7-BC3A-925EFCFF5E92}</a:tableStyleId>
              </a:tblPr>
              <a:tblGrid>
                <a:gridCol w="7884826">
                  <a:extLst>
                    <a:ext uri="{9D8B030D-6E8A-4147-A177-3AD203B41FA5}">
                      <a16:colId xmlns:a16="http://schemas.microsoft.com/office/drawing/2014/main" xmlns="" val="3689906778"/>
                    </a:ext>
                  </a:extLst>
                </a:gridCol>
              </a:tblGrid>
              <a:tr h="370840">
                <a:tc>
                  <a:txBody>
                    <a:bodyPr/>
                    <a:lstStyle/>
                    <a:p>
                      <a:pPr algn="ctr"/>
                      <a:r>
                        <a:rPr lang="en-US" sz="1800" dirty="0"/>
                        <a:t>Important Relational Terms</a:t>
                      </a:r>
                    </a:p>
                  </a:txBody>
                  <a:tcPr/>
                </a:tc>
                <a:extLst>
                  <a:ext uri="{0D108BD9-81ED-4DB2-BD59-A6C34878D82A}">
                    <a16:rowId xmlns:a16="http://schemas.microsoft.com/office/drawing/2014/main" xmlns="" val="3580359285"/>
                  </a:ext>
                </a:extLst>
              </a:tr>
              <a:tr h="370840">
                <a:tc>
                  <a:txBody>
                    <a:bodyPr/>
                    <a:lstStyle/>
                    <a:p>
                      <a:r>
                        <a:rPr lang="en-US" sz="1600" dirty="0"/>
                        <a:t>Relation</a:t>
                      </a:r>
                    </a:p>
                  </a:txBody>
                  <a:tcPr/>
                </a:tc>
                <a:extLst>
                  <a:ext uri="{0D108BD9-81ED-4DB2-BD59-A6C34878D82A}">
                    <a16:rowId xmlns:a16="http://schemas.microsoft.com/office/drawing/2014/main" xmlns="" val="1104683296"/>
                  </a:ext>
                </a:extLst>
              </a:tr>
              <a:tr h="370840">
                <a:tc>
                  <a:txBody>
                    <a:bodyPr/>
                    <a:lstStyle/>
                    <a:p>
                      <a:r>
                        <a:rPr lang="en-US" sz="1600" dirty="0"/>
                        <a:t>Functional Dependency</a:t>
                      </a:r>
                    </a:p>
                  </a:txBody>
                  <a:tcPr/>
                </a:tc>
                <a:extLst>
                  <a:ext uri="{0D108BD9-81ED-4DB2-BD59-A6C34878D82A}">
                    <a16:rowId xmlns:a16="http://schemas.microsoft.com/office/drawing/2014/main" xmlns="" val="3051219984"/>
                  </a:ext>
                </a:extLst>
              </a:tr>
              <a:tr h="370840">
                <a:tc>
                  <a:txBody>
                    <a:bodyPr/>
                    <a:lstStyle/>
                    <a:p>
                      <a:r>
                        <a:rPr lang="en-US" sz="1600" dirty="0"/>
                        <a:t>Determinant</a:t>
                      </a:r>
                    </a:p>
                  </a:txBody>
                  <a:tcPr/>
                </a:tc>
                <a:extLst>
                  <a:ext uri="{0D108BD9-81ED-4DB2-BD59-A6C34878D82A}">
                    <a16:rowId xmlns:a16="http://schemas.microsoft.com/office/drawing/2014/main" xmlns="" val="3695844996"/>
                  </a:ext>
                </a:extLst>
              </a:tr>
              <a:tr h="370840">
                <a:tc>
                  <a:txBody>
                    <a:bodyPr/>
                    <a:lstStyle/>
                    <a:p>
                      <a:r>
                        <a:rPr lang="en-US" sz="1600" dirty="0"/>
                        <a:t>Candidate Key</a:t>
                      </a:r>
                    </a:p>
                  </a:txBody>
                  <a:tcPr/>
                </a:tc>
                <a:extLst>
                  <a:ext uri="{0D108BD9-81ED-4DB2-BD59-A6C34878D82A}">
                    <a16:rowId xmlns:a16="http://schemas.microsoft.com/office/drawing/2014/main" xmlns="" val="1300207429"/>
                  </a:ext>
                </a:extLst>
              </a:tr>
              <a:tr h="370840">
                <a:tc>
                  <a:txBody>
                    <a:bodyPr/>
                    <a:lstStyle/>
                    <a:p>
                      <a:r>
                        <a:rPr lang="en-US" sz="1600" dirty="0"/>
                        <a:t>Composite Key</a:t>
                      </a:r>
                    </a:p>
                  </a:txBody>
                  <a:tcPr/>
                </a:tc>
                <a:extLst>
                  <a:ext uri="{0D108BD9-81ED-4DB2-BD59-A6C34878D82A}">
                    <a16:rowId xmlns:a16="http://schemas.microsoft.com/office/drawing/2014/main" xmlns="" val="566907770"/>
                  </a:ext>
                </a:extLst>
              </a:tr>
              <a:tr h="370840">
                <a:tc>
                  <a:txBody>
                    <a:bodyPr/>
                    <a:lstStyle/>
                    <a:p>
                      <a:r>
                        <a:rPr lang="en-US" sz="1600" dirty="0"/>
                        <a:t>Primary Key</a:t>
                      </a:r>
                    </a:p>
                  </a:txBody>
                  <a:tcPr/>
                </a:tc>
                <a:extLst>
                  <a:ext uri="{0D108BD9-81ED-4DB2-BD59-A6C34878D82A}">
                    <a16:rowId xmlns:a16="http://schemas.microsoft.com/office/drawing/2014/main" xmlns="" val="2419146661"/>
                  </a:ext>
                </a:extLst>
              </a:tr>
              <a:tr h="370840">
                <a:tc>
                  <a:txBody>
                    <a:bodyPr/>
                    <a:lstStyle/>
                    <a:p>
                      <a:r>
                        <a:rPr lang="en-US" sz="1600" dirty="0"/>
                        <a:t>Surrogate Key</a:t>
                      </a:r>
                    </a:p>
                  </a:txBody>
                  <a:tcPr/>
                </a:tc>
                <a:extLst>
                  <a:ext uri="{0D108BD9-81ED-4DB2-BD59-A6C34878D82A}">
                    <a16:rowId xmlns:a16="http://schemas.microsoft.com/office/drawing/2014/main" xmlns="" val="1793933853"/>
                  </a:ext>
                </a:extLst>
              </a:tr>
              <a:tr h="370840">
                <a:tc>
                  <a:txBody>
                    <a:bodyPr/>
                    <a:lstStyle/>
                    <a:p>
                      <a:r>
                        <a:rPr lang="en-US" sz="1600" dirty="0"/>
                        <a:t>Foreign Key</a:t>
                      </a:r>
                    </a:p>
                  </a:txBody>
                  <a:tcPr/>
                </a:tc>
                <a:extLst>
                  <a:ext uri="{0D108BD9-81ED-4DB2-BD59-A6C34878D82A}">
                    <a16:rowId xmlns:a16="http://schemas.microsoft.com/office/drawing/2014/main" xmlns="" val="3933232126"/>
                  </a:ext>
                </a:extLst>
              </a:tr>
              <a:tr h="370840">
                <a:tc>
                  <a:txBody>
                    <a:bodyPr/>
                    <a:lstStyle/>
                    <a:p>
                      <a:r>
                        <a:rPr lang="en-US" sz="1600" dirty="0"/>
                        <a:t>Referential integrity constraint</a:t>
                      </a:r>
                    </a:p>
                  </a:txBody>
                  <a:tcPr/>
                </a:tc>
                <a:extLst>
                  <a:ext uri="{0D108BD9-81ED-4DB2-BD59-A6C34878D82A}">
                    <a16:rowId xmlns:a16="http://schemas.microsoft.com/office/drawing/2014/main" xmlns="" val="1753102533"/>
                  </a:ext>
                </a:extLst>
              </a:tr>
              <a:tr h="370840">
                <a:tc>
                  <a:txBody>
                    <a:bodyPr/>
                    <a:lstStyle/>
                    <a:p>
                      <a:r>
                        <a:rPr lang="en-US" sz="1600" dirty="0"/>
                        <a:t>Normal forms</a:t>
                      </a:r>
                    </a:p>
                  </a:txBody>
                  <a:tcPr/>
                </a:tc>
                <a:extLst>
                  <a:ext uri="{0D108BD9-81ED-4DB2-BD59-A6C34878D82A}">
                    <a16:rowId xmlns:a16="http://schemas.microsoft.com/office/drawing/2014/main" xmlns="" val="1929642161"/>
                  </a:ext>
                </a:extLst>
              </a:tr>
              <a:tr h="370840">
                <a:tc>
                  <a:txBody>
                    <a:bodyPr/>
                    <a:lstStyle/>
                    <a:p>
                      <a:r>
                        <a:rPr lang="en-US" sz="1600" dirty="0"/>
                        <a:t>Multivalued dependency</a:t>
                      </a:r>
                    </a:p>
                  </a:txBody>
                  <a:tcPr/>
                </a:tc>
                <a:extLst>
                  <a:ext uri="{0D108BD9-81ED-4DB2-BD59-A6C34878D82A}">
                    <a16:rowId xmlns:a16="http://schemas.microsoft.com/office/drawing/2014/main" xmlns="" val="2605509539"/>
                  </a:ext>
                </a:extLst>
              </a:tr>
            </a:tbl>
          </a:graphicData>
        </a:graphic>
      </p:graphicFrame>
    </p:spTree>
    <p:extLst>
      <p:ext uri="{BB962C8B-B14F-4D97-AF65-F5344CB8AC3E}">
        <p14:creationId xmlns:p14="http://schemas.microsoft.com/office/powerpoint/2010/main" val="2160593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F2596C-8EAC-4A13-A52E-3EA67578646B}"/>
              </a:ext>
            </a:extLst>
          </p:cNvPr>
          <p:cNvSpPr>
            <a:spLocks noGrp="1"/>
          </p:cNvSpPr>
          <p:nvPr>
            <p:ph type="title"/>
          </p:nvPr>
        </p:nvSpPr>
        <p:spPr/>
        <p:txBody>
          <a:bodyPr/>
          <a:lstStyle/>
          <a:p>
            <a:r>
              <a:rPr lang="en-US" dirty="0"/>
              <a:t>Entity</a:t>
            </a:r>
          </a:p>
        </p:txBody>
      </p:sp>
      <p:sp>
        <p:nvSpPr>
          <p:cNvPr id="3" name="Text Placeholder 2">
            <a:extLst>
              <a:ext uri="{FF2B5EF4-FFF2-40B4-BE49-F238E27FC236}">
                <a16:creationId xmlns:a16="http://schemas.microsoft.com/office/drawing/2014/main" xmlns="" id="{57674C4A-096D-4354-A625-B47885F2E176}"/>
              </a:ext>
            </a:extLst>
          </p:cNvPr>
          <p:cNvSpPr>
            <a:spLocks noGrp="1"/>
          </p:cNvSpPr>
          <p:nvPr>
            <p:ph type="body" idx="1"/>
          </p:nvPr>
        </p:nvSpPr>
        <p:spPr/>
        <p:txBody>
          <a:bodyPr/>
          <a:lstStyle/>
          <a:p>
            <a:pPr eaLnBrk="1" hangingPunct="1"/>
            <a:r>
              <a:rPr lang="en-US" sz="2800" dirty="0"/>
              <a:t>An </a:t>
            </a:r>
            <a:r>
              <a:rPr lang="en-US" sz="2800" b="1" dirty="0">
                <a:solidFill>
                  <a:schemeClr val="tx2"/>
                </a:solidFill>
              </a:rPr>
              <a:t>entity</a:t>
            </a:r>
            <a:r>
              <a:rPr lang="en-US" sz="2800" dirty="0"/>
              <a:t> is some identifiable thing that users want to track:</a:t>
            </a:r>
          </a:p>
          <a:p>
            <a:pPr lvl="1" eaLnBrk="1" hangingPunct="1"/>
            <a:r>
              <a:rPr lang="en-US" sz="2800" dirty="0"/>
              <a:t>Customers</a:t>
            </a:r>
          </a:p>
          <a:p>
            <a:pPr lvl="1" eaLnBrk="1" hangingPunct="1"/>
            <a:r>
              <a:rPr lang="en-US" sz="2800" dirty="0"/>
              <a:t>Computers</a:t>
            </a:r>
          </a:p>
          <a:p>
            <a:pPr lvl="1" eaLnBrk="1" hangingPunct="1"/>
            <a:r>
              <a:rPr lang="en-US" sz="2800" dirty="0"/>
              <a:t>Sales</a:t>
            </a:r>
          </a:p>
          <a:p>
            <a:endParaRPr lang="en-US" dirty="0"/>
          </a:p>
        </p:txBody>
      </p:sp>
    </p:spTree>
    <p:extLst>
      <p:ext uri="{BB962C8B-B14F-4D97-AF65-F5344CB8AC3E}">
        <p14:creationId xmlns:p14="http://schemas.microsoft.com/office/powerpoint/2010/main" val="3586514559"/>
      </p:ext>
    </p:extLst>
  </p:cSld>
  <p:clrMapOvr>
    <a:masterClrMapping/>
  </p:clrMapOvr>
  <p:timing>
    <p:tnLst>
      <p:par>
        <p:cTn id="1" dur="indefinite" restart="never" nodeType="tmRoot"/>
      </p:par>
    </p:tnLst>
  </p:timing>
</p:sld>
</file>

<file path=ppt/theme/theme1.xml><?xml version="1.0" encoding="utf-8"?>
<a:theme xmlns:a="http://schemas.openxmlformats.org/drawingml/2006/main" name="semicolon">
  <a:themeElements>
    <a:clrScheme name="Semicolon - Brand">
      <a:dk1>
        <a:srgbClr val="FF0000"/>
      </a:dk1>
      <a:lt1>
        <a:sysClr val="window" lastClr="FFFFFF"/>
      </a:lt1>
      <a:dk2>
        <a:srgbClr val="FF0000"/>
      </a:dk2>
      <a:lt2>
        <a:srgbClr val="FFF3F3"/>
      </a:lt2>
      <a:accent1>
        <a:srgbClr val="FF6131"/>
      </a:accent1>
      <a:accent2>
        <a:srgbClr val="FFA631"/>
      </a:accent2>
      <a:accent3>
        <a:srgbClr val="38516D"/>
      </a:accent3>
      <a:accent4>
        <a:srgbClr val="F5E232"/>
      </a:accent4>
      <a:accent5>
        <a:srgbClr val="100F5E"/>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457200" indent="-457200" algn="l">
          <a:buFont typeface="Arial" panose="020B0604020202020204" pitchFamily="34" charset="0"/>
          <a:buChar char="•"/>
          <a:defRPr sz="2800" dirty="0" smtClean="0"/>
        </a:defPPr>
      </a:lstStyle>
    </a:txDef>
  </a:objectDefaults>
  <a:extraClrSchemeLst/>
  <a:extLst>
    <a:ext uri="{05A4C25C-085E-4340-85A3-A5531E510DB2}">
      <thm15:themeFamily xmlns:thm15="http://schemas.microsoft.com/office/thememl/2012/main" name="Presentation3" id="{0AC495A2-54AB-4CE7-A46C-6E039D0CE90D}" vid="{B3A1CFDC-7A19-4E4C-8A59-4E5D89B65233}"/>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semicolon</Template>
  <TotalTime>18647</TotalTime>
  <Words>3075</Words>
  <Application>Microsoft Office PowerPoint</Application>
  <PresentationFormat>Widescreen</PresentationFormat>
  <Paragraphs>587</Paragraphs>
  <Slides>65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Noto Sans Symbols</vt:lpstr>
      <vt:lpstr>Palatino Linotype</vt:lpstr>
      <vt:lpstr>Times New Roman</vt:lpstr>
      <vt:lpstr>Wingdings</vt:lpstr>
      <vt:lpstr>semicolon</vt:lpstr>
      <vt:lpstr>Database Processing: Fundamentals, Design, and Implementation</vt:lpstr>
      <vt:lpstr>Learning Objectives</vt:lpstr>
      <vt:lpstr>Chapter Premise</vt:lpstr>
      <vt:lpstr>Figure 3-1 How Many Tables?</vt:lpstr>
      <vt:lpstr>Figure 3-2 A Very Strange Table!</vt:lpstr>
      <vt:lpstr>But First--</vt:lpstr>
      <vt:lpstr>The Relational Model</vt:lpstr>
      <vt:lpstr>Figure 3-3 Important Relational Model Terms</vt:lpstr>
      <vt:lpstr>Entity</vt:lpstr>
      <vt:lpstr>Figure 3-4 Relation</vt:lpstr>
      <vt:lpstr>The Domain Integrity Constraint</vt:lpstr>
      <vt:lpstr>Figure 3-5 A Sample EMPLOYEE Relation</vt:lpstr>
      <vt:lpstr>Figure 3-6  Tables That are Not Relations: Multiple Entries per Cell</vt:lpstr>
      <vt:lpstr>Figure 3-7  Tables That Are Not Relations Table with Required Row Order</vt:lpstr>
      <vt:lpstr>Figure 3-8 A Relation with Values of Varying Length</vt:lpstr>
      <vt:lpstr>Figure 3-9  Alternative Terminology</vt:lpstr>
      <vt:lpstr>To Key, or Not to Key That is the Question!</vt:lpstr>
      <vt:lpstr>Functional Dependencies</vt:lpstr>
      <vt:lpstr>Functional Dependencies</vt:lpstr>
      <vt:lpstr>Composite Determinants</vt:lpstr>
      <vt:lpstr>Functional Dependency Rules</vt:lpstr>
      <vt:lpstr>Functional Dependencies in the SKU_DATA Table (1 of 2)</vt:lpstr>
      <vt:lpstr>Functional Dependencies in the SKU_DATA Table (2 of 2)</vt:lpstr>
      <vt:lpstr>Functional Dependencies in the ORDER_ITEM Table (1 of 2)</vt:lpstr>
      <vt:lpstr>Functional Dependencies in the ORDER_ITEM Table (1 of 2)</vt:lpstr>
      <vt:lpstr>What Makes Determinant Values Unique?</vt:lpstr>
      <vt:lpstr>Keys</vt:lpstr>
      <vt:lpstr>Candidate and Primary Keys</vt:lpstr>
      <vt:lpstr>Why we need a key</vt:lpstr>
      <vt:lpstr>The Entity Integrity Constraint</vt:lpstr>
      <vt:lpstr>Surrogate Keys (1 of 2)</vt:lpstr>
      <vt:lpstr>Foreign Keys (1 of 2)</vt:lpstr>
      <vt:lpstr>Foreign Keys (2 of 2)</vt:lpstr>
      <vt:lpstr>The Referential Integrity Constraint</vt:lpstr>
      <vt:lpstr>Foreign Key with a Referential Integrity Constraint</vt:lpstr>
      <vt:lpstr>Database Integrity</vt:lpstr>
      <vt:lpstr>Figures 3-10 &amp; 3-11 Modification Anomalies</vt:lpstr>
      <vt:lpstr>Types of Modification Anomalies</vt:lpstr>
      <vt:lpstr>Figure 3-12 Summary of Normalization Theory</vt:lpstr>
      <vt:lpstr>First Normal Form (1NF)</vt:lpstr>
      <vt:lpstr>Second Normal Form (2NF)</vt:lpstr>
      <vt:lpstr>Third Normal Form (3NF)</vt:lpstr>
      <vt:lpstr>Boyce-Codd Normal Form (BCNF)</vt:lpstr>
      <vt:lpstr>Figure 3-19  Eliminating Anomalies from Functional Dependencies with BCNF</vt:lpstr>
      <vt:lpstr>Figure 3-20  Putting the SKU_DATA Table into BCNF (Step-by-Step) - 1NF</vt:lpstr>
      <vt:lpstr>Putting the SKU_DATA Table into BCNF (Step-by-Step) - 2NF</vt:lpstr>
      <vt:lpstr>Putting the SKU_DATA Table into BCNF (Step-by-Step) - 3NF (1 of 2)</vt:lpstr>
      <vt:lpstr>Putting the SKU_DATA Table into BCNF (Step-by-Step) - 3NF (2 of 2)</vt:lpstr>
      <vt:lpstr>Putting the SKU_DATA Table into BCNF (Step-by-Step) - BCNF</vt:lpstr>
      <vt:lpstr>Figure 3-21  The Results of the Step-by-Step to BCNF</vt:lpstr>
      <vt:lpstr>Figure 3-20  The “Straight-to-BCNF” Method</vt:lpstr>
      <vt:lpstr>The “Straight-to-BCNF” Method</vt:lpstr>
      <vt:lpstr>Figure 3-21  The Results of the Straight-to-BCNF</vt:lpstr>
      <vt:lpstr>Figure 3-24  The STUDENT_ACTIVITY Normalization Example (1 of 4)</vt:lpstr>
      <vt:lpstr>The STUDENT_ACTIVITY Normalization Example (2 of 4)</vt:lpstr>
      <vt:lpstr>The STUDENT_ACTIVITY Normalization Example (3 of 4)</vt:lpstr>
      <vt:lpstr>Figure 3-25  The STUDENT_ACTIVITY Normalization Example (4 of 4)</vt:lpstr>
      <vt:lpstr>Multivalued Dependencies</vt:lpstr>
      <vt:lpstr>Figure 3-28  Examples of Multivalued Dependencies</vt:lpstr>
      <vt:lpstr>Figure 3-29 Two Multivalued Dependencies</vt:lpstr>
      <vt:lpstr>Fourth Normal Form (4NF) Eliminating Multivalued Anomalies</vt:lpstr>
      <vt:lpstr>Figure 3-2  Remember That Very Strange Table?</vt:lpstr>
      <vt:lpstr>Figure 3-31  4NF</vt:lpstr>
      <vt:lpstr>Database Processing Fundamentals, Design, and Implementation (14th Edition)</vt:lpstr>
      <vt:lpstr>Copyright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PowerPoint Template</dc:title>
  <dc:creator>Harold Wise</dc:creator>
  <cp:lastModifiedBy>Oluwaseyi Majekobaje</cp:lastModifiedBy>
  <cp:revision>198</cp:revision>
  <dcterms:modified xsi:type="dcterms:W3CDTF">2019-09-12T03:53:34Z</dcterms:modified>
</cp:coreProperties>
</file>